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p:regular r:id="rId24"/>
      <p:bold r:id="rId25"/>
      <p:italic r:id="rId26"/>
      <p:boldItalic r:id="rId27"/>
    </p:embeddedFont>
    <p:embeddedFont>
      <p:font typeface="Lato"/>
      <p:regular r:id="rId28"/>
      <p:bold r:id="rId29"/>
      <p:italic r:id="rId30"/>
      <p:boldItalic r:id="rId31"/>
    </p:embeddedFont>
    <p:embeddedFont>
      <p:font typeface="Work Sans"/>
      <p:regular r:id="rId32"/>
      <p:bold r:id="rId33"/>
      <p:italic r:id="rId34"/>
      <p:boldItalic r:id="rId35"/>
    </p:embeddedFont>
    <p:embeddedFont>
      <p:font typeface="Merriweather"/>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0" roundtripDataSignature="AMtx7mhKemuzjlWmimC99Ez+PZdoxNG6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DCFD79-D029-4AD5-B955-18FD359EED90}">
  <a:tblStyle styleId="{65DCFD79-D029-4AD5-B955-18FD359EED9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Lato-regular.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5.xml"/><Relationship Id="rId33" Type="http://schemas.openxmlformats.org/officeDocument/2006/relationships/font" Target="fonts/WorkSans-bold.fntdata"/><Relationship Id="rId10" Type="http://schemas.openxmlformats.org/officeDocument/2006/relationships/slide" Target="slides/slide4.xml"/><Relationship Id="rId32" Type="http://schemas.openxmlformats.org/officeDocument/2006/relationships/font" Target="fonts/WorkSans-regular.fntdata"/><Relationship Id="rId13" Type="http://schemas.openxmlformats.org/officeDocument/2006/relationships/slide" Target="slides/slide7.xml"/><Relationship Id="rId35" Type="http://schemas.openxmlformats.org/officeDocument/2006/relationships/font" Target="fonts/WorkSans-boldItalic.fntdata"/><Relationship Id="rId12" Type="http://schemas.openxmlformats.org/officeDocument/2006/relationships/slide" Target="slides/slide6.xml"/><Relationship Id="rId34" Type="http://schemas.openxmlformats.org/officeDocument/2006/relationships/font" Target="fonts/WorkSans-italic.fntdata"/><Relationship Id="rId15" Type="http://schemas.openxmlformats.org/officeDocument/2006/relationships/slide" Target="slides/slide9.xml"/><Relationship Id="rId37" Type="http://schemas.openxmlformats.org/officeDocument/2006/relationships/font" Target="fonts/Merriweather-bold.fntdata"/><Relationship Id="rId14" Type="http://schemas.openxmlformats.org/officeDocument/2006/relationships/slide" Target="slides/slide8.xml"/><Relationship Id="rId36" Type="http://schemas.openxmlformats.org/officeDocument/2006/relationships/font" Target="fonts/Merriweather-regular.fntdata"/><Relationship Id="rId17" Type="http://schemas.openxmlformats.org/officeDocument/2006/relationships/slide" Target="slides/slide11.xml"/><Relationship Id="rId39" Type="http://schemas.openxmlformats.org/officeDocument/2006/relationships/font" Target="fonts/Merriweather-boldItalic.fntdata"/><Relationship Id="rId16" Type="http://schemas.openxmlformats.org/officeDocument/2006/relationships/slide" Target="slides/slide10.xml"/><Relationship Id="rId38" Type="http://schemas.openxmlformats.org/officeDocument/2006/relationships/font" Target="fonts/Merriweather-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4ad7c4f7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4ad7c4f7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4a3bd6cbf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4a3bd6cbf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9" name="Shape 9"/>
        <p:cNvGrpSpPr/>
        <p:nvPr/>
      </p:nvGrpSpPr>
      <p:grpSpPr>
        <a:xfrm>
          <a:off x="0" y="0"/>
          <a:ext cx="0" cy="0"/>
          <a:chOff x="0" y="0"/>
          <a:chExt cx="0" cy="0"/>
        </a:xfrm>
      </p:grpSpPr>
      <p:sp>
        <p:nvSpPr>
          <p:cNvPr id="10" name="Google Shape;10;p18"/>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11" name="Google Shape;11;p18"/>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12" name="Google Shape;1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27"/>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7"/>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53" name="Google Shape;53;p27"/>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54" name="Google Shape;54;p27"/>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5" name="Google Shape;5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28"/>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8"/>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9" name="Google Shape;5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19"/>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9"/>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6" name="Google Shape;1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21"/>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2" name="Google Shape;22;p21"/>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3" name="Google Shape;23;p21"/>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5" name="Shape 25"/>
        <p:cNvGrpSpPr/>
        <p:nvPr/>
      </p:nvGrpSpPr>
      <p:grpSpPr>
        <a:xfrm>
          <a:off x="0" y="0"/>
          <a:ext cx="0" cy="0"/>
          <a:chOff x="0" y="0"/>
          <a:chExt cx="0" cy="0"/>
        </a:xfrm>
      </p:grpSpPr>
      <p:sp>
        <p:nvSpPr>
          <p:cNvPr id="26" name="Google Shape;26;p2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7" name="Google Shape;27;p22"/>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8" name="Google Shape;28;p22"/>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29" name="Google Shape;2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0" name="Shape 30"/>
        <p:cNvGrpSpPr/>
        <p:nvPr/>
      </p:nvGrpSpPr>
      <p:grpSpPr>
        <a:xfrm>
          <a:off x="0" y="0"/>
          <a:ext cx="0" cy="0"/>
          <a:chOff x="0" y="0"/>
          <a:chExt cx="0" cy="0"/>
        </a:xfrm>
      </p:grpSpPr>
      <p:sp>
        <p:nvSpPr>
          <p:cNvPr id="31" name="Google Shape;31;p2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32" name="Google Shape;32;p2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33" name="Google Shape;33;p23"/>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4" name="Google Shape;3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sp>
        <p:nvSpPr>
          <p:cNvPr id="36" name="Google Shape;36;p2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38" name="Google Shape;38;p2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39" name="Google Shape;39;p24"/>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0" name="Google Shape;40;p24"/>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1" name="Google Shape;4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25"/>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5"/>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5" name="Google Shape;45;p25"/>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46" name="Google Shape;4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7" name="Shape 47"/>
        <p:cNvGrpSpPr/>
        <p:nvPr/>
      </p:nvGrpSpPr>
      <p:grpSpPr>
        <a:xfrm>
          <a:off x="0" y="0"/>
          <a:ext cx="0" cy="0"/>
          <a:chOff x="0" y="0"/>
          <a:chExt cx="0" cy="0"/>
        </a:xfrm>
      </p:grpSpPr>
      <p:sp>
        <p:nvSpPr>
          <p:cNvPr id="48" name="Google Shape;48;p26"/>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9" name="Google Shape;4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Google Shape;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Google Shape;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2.jpg"/><Relationship Id="rId5"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21.png"/><Relationship Id="rId6"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gif"/><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
          <p:cNvSpPr txBox="1"/>
          <p:nvPr/>
        </p:nvSpPr>
        <p:spPr>
          <a:xfrm>
            <a:off x="135590" y="4602700"/>
            <a:ext cx="31200" cy="246900"/>
          </a:xfrm>
          <a:prstGeom prst="rect">
            <a:avLst/>
          </a:prstGeom>
          <a:noFill/>
          <a:ln>
            <a:noFill/>
          </a:ln>
        </p:spPr>
        <p:txBody>
          <a:bodyPr anchorCtr="0" anchor="t" bIns="91425" lIns="91425" spcFirstLastPara="1" rIns="91425" wrap="square" tIns="91425">
            <a:normAutofit fontScale="32500" lnSpcReduction="20000"/>
          </a:bodyPr>
          <a:lstStyle/>
          <a:p>
            <a:pPr indent="0" lvl="0" marL="0" marR="0" rtl="0" algn="l">
              <a:lnSpc>
                <a:spcPct val="115000"/>
              </a:lnSpc>
              <a:spcBef>
                <a:spcPts val="0"/>
              </a:spcBef>
              <a:spcAft>
                <a:spcPts val="1200"/>
              </a:spcAft>
              <a:buClr>
                <a:srgbClr val="000000"/>
              </a:buClr>
              <a:buSzPct val="100000"/>
              <a:buFont typeface="Arial"/>
              <a:buNone/>
            </a:pPr>
            <a:r>
              <a:t/>
            </a:r>
            <a:endParaRPr b="0" i="0" sz="1300" u="none" cap="none" strike="noStrike">
              <a:solidFill>
                <a:srgbClr val="595959"/>
              </a:solidFill>
              <a:latin typeface="Lato"/>
              <a:ea typeface="Lato"/>
              <a:cs typeface="Lato"/>
              <a:sym typeface="Lato"/>
            </a:endParaRPr>
          </a:p>
        </p:txBody>
      </p:sp>
      <p:sp>
        <p:nvSpPr>
          <p:cNvPr id="65" name="Google Shape;65;p1"/>
          <p:cNvSpPr txBox="1"/>
          <p:nvPr/>
        </p:nvSpPr>
        <p:spPr>
          <a:xfrm>
            <a:off x="3100297" y="4749900"/>
            <a:ext cx="105300" cy="99600"/>
          </a:xfrm>
          <a:prstGeom prst="rect">
            <a:avLst/>
          </a:prstGeom>
          <a:noFill/>
          <a:ln>
            <a:noFill/>
          </a:ln>
        </p:spPr>
        <p:txBody>
          <a:bodyPr anchorCtr="0" anchor="t" bIns="91425" lIns="91425" spcFirstLastPara="1" rIns="91425" wrap="square" tIns="91425">
            <a:normAutofit fontScale="25000" lnSpcReduction="20000"/>
          </a:bodyPr>
          <a:lstStyle/>
          <a:p>
            <a:pPr indent="0" lvl="0" marL="0" marR="0" rtl="0" algn="l">
              <a:lnSpc>
                <a:spcPct val="115000"/>
              </a:lnSpc>
              <a:spcBef>
                <a:spcPts val="0"/>
              </a:spcBef>
              <a:spcAft>
                <a:spcPts val="1200"/>
              </a:spcAft>
              <a:buClr>
                <a:srgbClr val="000000"/>
              </a:buClr>
              <a:buSzPct val="100000"/>
              <a:buFont typeface="Arial"/>
              <a:buNone/>
            </a:pPr>
            <a:r>
              <a:t/>
            </a:r>
            <a:endParaRPr b="0" i="0" sz="1300" u="none" cap="none" strike="noStrike">
              <a:solidFill>
                <a:srgbClr val="595959"/>
              </a:solidFill>
              <a:latin typeface="Lato"/>
              <a:ea typeface="Lato"/>
              <a:cs typeface="Lato"/>
              <a:sym typeface="Lato"/>
            </a:endParaRPr>
          </a:p>
        </p:txBody>
      </p:sp>
      <p:sp>
        <p:nvSpPr>
          <p:cNvPr id="66" name="Google Shape;66;p1"/>
          <p:cNvSpPr txBox="1"/>
          <p:nvPr/>
        </p:nvSpPr>
        <p:spPr>
          <a:xfrm>
            <a:off x="8464825" y="88851"/>
            <a:ext cx="548700" cy="3105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FFFFFF"/>
                </a:solidFill>
                <a:latin typeface="Lato"/>
                <a:ea typeface="Lato"/>
                <a:cs typeface="Lato"/>
                <a:sym typeface="Lato"/>
              </a:rPr>
              <a:t>‹#›</a:t>
            </a:fld>
            <a:endParaRPr b="0" i="0" sz="800" u="none" cap="none" strike="noStrike">
              <a:solidFill>
                <a:srgbClr val="FFFFFF"/>
              </a:solidFill>
              <a:latin typeface="Lato"/>
              <a:ea typeface="Lato"/>
              <a:cs typeface="Lato"/>
              <a:sym typeface="Lato"/>
            </a:endParaRPr>
          </a:p>
        </p:txBody>
      </p:sp>
      <p:sp>
        <p:nvSpPr>
          <p:cNvPr id="67" name="Google Shape;67;p1"/>
          <p:cNvSpPr txBox="1"/>
          <p:nvPr/>
        </p:nvSpPr>
        <p:spPr>
          <a:xfrm>
            <a:off x="2018250" y="788175"/>
            <a:ext cx="7039800" cy="99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Work Sans"/>
                <a:ea typeface="Work Sans"/>
                <a:cs typeface="Work Sans"/>
                <a:sym typeface="Work Sans"/>
              </a:rPr>
              <a:t>Harnessing XGBoost and other techniques for enhanced diabetes diagnosis</a:t>
            </a:r>
            <a:endParaRPr b="0" i="0" sz="1800" u="none" cap="none" strike="noStrike">
              <a:solidFill>
                <a:schemeClr val="lt1"/>
              </a:solidFill>
              <a:latin typeface="Work Sans"/>
              <a:ea typeface="Work Sans"/>
              <a:cs typeface="Work Sans"/>
              <a:sym typeface="Work Sans"/>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Work Sans"/>
              <a:ea typeface="Work Sans"/>
              <a:cs typeface="Work Sans"/>
              <a:sym typeface="Work Sans"/>
            </a:endParaRPr>
          </a:p>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Work Sans"/>
                <a:ea typeface="Work Sans"/>
                <a:cs typeface="Work Sans"/>
                <a:sym typeface="Work Sans"/>
              </a:rPr>
              <a:t>Review 3</a:t>
            </a:r>
            <a:endParaRPr b="0" i="0" sz="3200" u="none" cap="none" strike="noStrike">
              <a:solidFill>
                <a:srgbClr val="FFFFFF"/>
              </a:solidFill>
              <a:latin typeface="Work Sans"/>
              <a:ea typeface="Work Sans"/>
              <a:cs typeface="Work Sans"/>
              <a:sym typeface="Work Sans"/>
            </a:endParaRPr>
          </a:p>
        </p:txBody>
      </p:sp>
      <p:sp>
        <p:nvSpPr>
          <p:cNvPr id="68" name="Google Shape;68;p1"/>
          <p:cNvSpPr txBox="1"/>
          <p:nvPr/>
        </p:nvSpPr>
        <p:spPr>
          <a:xfrm>
            <a:off x="586813" y="3070000"/>
            <a:ext cx="2840100" cy="15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Work Sans"/>
                <a:ea typeface="Work Sans"/>
                <a:cs typeface="Work Sans"/>
                <a:sym typeface="Work Sans"/>
              </a:rPr>
              <a:t>Name:-Hrishit Madhavi</a:t>
            </a:r>
            <a:endParaRPr b="0" i="0" sz="1400" u="none" cap="none" strike="noStrike">
              <a:solidFill>
                <a:srgbClr val="FFFFFF"/>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Work Sans"/>
                <a:ea typeface="Work Sans"/>
                <a:cs typeface="Work Sans"/>
                <a:sym typeface="Work Sans"/>
              </a:rPr>
              <a:t>Panel:-A</a:t>
            </a:r>
            <a:endParaRPr b="0" i="0" sz="1400" u="none" cap="none" strike="noStrike">
              <a:solidFill>
                <a:srgbClr val="FFFFFF"/>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Work Sans"/>
                <a:ea typeface="Work Sans"/>
                <a:cs typeface="Work Sans"/>
                <a:sym typeface="Work Sans"/>
              </a:rPr>
              <a:t>PRN:-1032220164</a:t>
            </a:r>
            <a:endParaRPr b="0" i="0" sz="1400" u="none" cap="none" strike="noStrike">
              <a:solidFill>
                <a:srgbClr val="FFFFFF"/>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Work Sans"/>
                <a:ea typeface="Work Sans"/>
                <a:cs typeface="Work Sans"/>
                <a:sym typeface="Work Sans"/>
              </a:rPr>
              <a:t>Roll No:-3</a:t>
            </a:r>
            <a:endParaRPr b="0" i="0" sz="1400" u="none" cap="none" strike="noStrike">
              <a:solidFill>
                <a:srgbClr val="FFFFFF"/>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Work Sans"/>
                <a:ea typeface="Work Sans"/>
                <a:cs typeface="Work Sans"/>
                <a:sym typeface="Work Sans"/>
              </a:rPr>
              <a:t>Guide:-</a:t>
            </a:r>
            <a:r>
              <a:rPr lang="en">
                <a:solidFill>
                  <a:srgbClr val="FFFFFF"/>
                </a:solidFill>
                <a:latin typeface="Work Sans"/>
                <a:ea typeface="Work Sans"/>
                <a:cs typeface="Work Sans"/>
                <a:sym typeface="Work Sans"/>
              </a:rPr>
              <a:t>Prof</a:t>
            </a:r>
            <a:r>
              <a:rPr b="0" i="0" lang="en" sz="1400" u="none" cap="none" strike="noStrike">
                <a:solidFill>
                  <a:srgbClr val="FFFFFF"/>
                </a:solidFill>
                <a:latin typeface="Work Sans"/>
                <a:ea typeface="Work Sans"/>
                <a:cs typeface="Work Sans"/>
                <a:sym typeface="Work Sans"/>
              </a:rPr>
              <a:t>. Rashmi Rane</a:t>
            </a:r>
            <a:endParaRPr b="0" i="0" sz="1400" u="none" cap="none" strike="noStrike">
              <a:solidFill>
                <a:srgbClr val="FFFFFF"/>
              </a:solidFill>
              <a:latin typeface="Work Sans"/>
              <a:ea typeface="Work Sans"/>
              <a:cs typeface="Work Sans"/>
              <a:sym typeface="Work Sans"/>
            </a:endParaRPr>
          </a:p>
        </p:txBody>
      </p:sp>
      <p:pic>
        <p:nvPicPr>
          <p:cNvPr descr="File:Artificial Intelligence &amp; AI &amp; Machine Learning - 30212411048 ..." id="69" name="Google Shape;69;p1"/>
          <p:cNvPicPr preferRelativeResize="0"/>
          <p:nvPr/>
        </p:nvPicPr>
        <p:blipFill rotWithShape="1">
          <a:blip r:embed="rId3">
            <a:alphaModFix/>
          </a:blip>
          <a:srcRect b="0" l="0" r="0" t="0"/>
          <a:stretch/>
        </p:blipFill>
        <p:spPr>
          <a:xfrm>
            <a:off x="6640950" y="2914238"/>
            <a:ext cx="2305250" cy="1844200"/>
          </a:xfrm>
          <a:prstGeom prst="rect">
            <a:avLst/>
          </a:prstGeom>
          <a:noFill/>
          <a:ln>
            <a:noFill/>
          </a:ln>
        </p:spPr>
      </p:pic>
      <p:pic>
        <p:nvPicPr>
          <p:cNvPr descr="File:Artificial Intelligence &amp; AI &amp; Machine Learning.jpg ..." id="70" name="Google Shape;70;p1"/>
          <p:cNvPicPr preferRelativeResize="0"/>
          <p:nvPr/>
        </p:nvPicPr>
        <p:blipFill rotWithShape="1">
          <a:blip r:embed="rId4">
            <a:alphaModFix/>
          </a:blip>
          <a:srcRect b="0" l="0" r="0" t="0"/>
          <a:stretch/>
        </p:blipFill>
        <p:spPr>
          <a:xfrm>
            <a:off x="487175" y="1342900"/>
            <a:ext cx="2029115" cy="1623300"/>
          </a:xfrm>
          <a:prstGeom prst="rect">
            <a:avLst/>
          </a:prstGeom>
          <a:noFill/>
          <a:ln>
            <a:noFill/>
          </a:ln>
        </p:spPr>
      </p:pic>
      <p:pic>
        <p:nvPicPr>
          <p:cNvPr descr="File:Machine learning.jpg - Wikimedia Commons" id="71" name="Google Shape;71;p1"/>
          <p:cNvPicPr preferRelativeResize="0"/>
          <p:nvPr/>
        </p:nvPicPr>
        <p:blipFill rotWithShape="1">
          <a:blip r:embed="rId5">
            <a:alphaModFix/>
          </a:blip>
          <a:srcRect b="0" l="0" r="0" t="0"/>
          <a:stretch/>
        </p:blipFill>
        <p:spPr>
          <a:xfrm>
            <a:off x="3343775" y="2914250"/>
            <a:ext cx="2763525" cy="16233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9"/>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Methodology</a:t>
            </a:r>
            <a:endParaRPr/>
          </a:p>
        </p:txBody>
      </p:sp>
      <p:pic>
        <p:nvPicPr>
          <p:cNvPr id="131" name="Google Shape;131;p9"/>
          <p:cNvPicPr preferRelativeResize="0"/>
          <p:nvPr/>
        </p:nvPicPr>
        <p:blipFill>
          <a:blip r:embed="rId3">
            <a:alphaModFix/>
          </a:blip>
          <a:stretch>
            <a:fillRect/>
          </a:stretch>
        </p:blipFill>
        <p:spPr>
          <a:xfrm>
            <a:off x="1400100" y="1651150"/>
            <a:ext cx="6343850" cy="2994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4ad7c4f71a_0_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Models Used</a:t>
            </a:r>
            <a:endParaRPr/>
          </a:p>
        </p:txBody>
      </p:sp>
      <p:sp>
        <p:nvSpPr>
          <p:cNvPr id="137" name="Google Shape;137;g34ad7c4f71a_0_0"/>
          <p:cNvSpPr txBox="1"/>
          <p:nvPr/>
        </p:nvSpPr>
        <p:spPr>
          <a:xfrm>
            <a:off x="398000" y="1817475"/>
            <a:ext cx="4871700" cy="23292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b="1" lang="en" sz="1100"/>
              <a:t>K-Nearest Neighbors (KNN):</a:t>
            </a:r>
            <a:r>
              <a:rPr lang="en" sz="1100"/>
              <a:t> A simple, instance-based algorithm that classifies data points based on the majority label among their 'k' closest neighbors.</a:t>
            </a:r>
            <a:br>
              <a:rPr lang="en" sz="1100"/>
            </a:br>
            <a:endParaRPr sz="1100"/>
          </a:p>
          <a:p>
            <a:pPr indent="-298450" lvl="0" marL="457200" rtl="0" algn="l">
              <a:spcBef>
                <a:spcPts val="0"/>
              </a:spcBef>
              <a:spcAft>
                <a:spcPts val="0"/>
              </a:spcAft>
              <a:buSzPts val="1100"/>
              <a:buAutoNum type="arabicPeriod"/>
            </a:pPr>
            <a:r>
              <a:rPr b="1" lang="en" sz="1100"/>
              <a:t>Decision Tree:</a:t>
            </a:r>
            <a:r>
              <a:rPr lang="en" sz="1100"/>
              <a:t> A model that splits data into branches based on feature values, forming a tree-like structure to make decisions or predictions.</a:t>
            </a:r>
            <a:br>
              <a:rPr lang="en" sz="1100"/>
            </a:br>
            <a:endParaRPr sz="1100"/>
          </a:p>
          <a:p>
            <a:pPr indent="-298450" lvl="0" marL="457200" rtl="0" algn="l">
              <a:spcBef>
                <a:spcPts val="0"/>
              </a:spcBef>
              <a:spcAft>
                <a:spcPts val="0"/>
              </a:spcAft>
              <a:buSzPts val="1100"/>
              <a:buAutoNum type="arabicPeriod"/>
            </a:pPr>
            <a:r>
              <a:rPr b="1" lang="en" sz="1100"/>
              <a:t>XGBoost:</a:t>
            </a:r>
            <a:r>
              <a:rPr lang="en" sz="1100"/>
              <a:t> An optimized gradient boosting algorithm that builds strong predictive models by combining multiple weak learners, known for speed and accuracy.</a:t>
            </a:r>
            <a:br>
              <a:rPr lang="en" sz="1100"/>
            </a:br>
            <a:endParaRPr sz="1100"/>
          </a:p>
          <a:p>
            <a:pPr indent="-298450" lvl="0" marL="457200" rtl="0" algn="l">
              <a:spcBef>
                <a:spcPts val="0"/>
              </a:spcBef>
              <a:spcAft>
                <a:spcPts val="0"/>
              </a:spcAft>
              <a:buSzPts val="1100"/>
              <a:buAutoNum type="arabicPeriod"/>
            </a:pPr>
            <a:r>
              <a:rPr b="1" lang="en" sz="1100"/>
              <a:t>CatBoost:</a:t>
            </a:r>
            <a:r>
              <a:rPr lang="en" sz="1100"/>
              <a:t> A gradient boosting algorithm developed by Yandex, designed to handle categorical features efficiently and reduce overfitting.</a:t>
            </a:r>
            <a:endParaRPr sz="1100"/>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138" name="Google Shape;138;g34ad7c4f71a_0_0"/>
          <p:cNvSpPr txBox="1"/>
          <p:nvPr/>
        </p:nvSpPr>
        <p:spPr>
          <a:xfrm>
            <a:off x="5651925" y="1958325"/>
            <a:ext cx="3507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139" name="Google Shape;139;g34ad7c4f71a_0_0"/>
          <p:cNvPicPr preferRelativeResize="0"/>
          <p:nvPr/>
        </p:nvPicPr>
        <p:blipFill>
          <a:blip r:embed="rId3">
            <a:alphaModFix/>
          </a:blip>
          <a:stretch>
            <a:fillRect/>
          </a:stretch>
        </p:blipFill>
        <p:spPr>
          <a:xfrm>
            <a:off x="5532500" y="1581850"/>
            <a:ext cx="3507000" cy="2070725"/>
          </a:xfrm>
          <a:prstGeom prst="rect">
            <a:avLst/>
          </a:prstGeom>
          <a:noFill/>
          <a:ln>
            <a:noFill/>
          </a:ln>
        </p:spPr>
      </p:pic>
      <p:sp>
        <p:nvSpPr>
          <p:cNvPr id="140" name="Google Shape;140;g34ad7c4f71a_0_0"/>
          <p:cNvSpPr txBox="1"/>
          <p:nvPr/>
        </p:nvSpPr>
        <p:spPr>
          <a:xfrm>
            <a:off x="6241600" y="3809525"/>
            <a:ext cx="2761800" cy="1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Fig:- Decision Tree</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Result &amp; Observation</a:t>
            </a:r>
            <a:endParaRPr/>
          </a:p>
        </p:txBody>
      </p:sp>
      <p:sp>
        <p:nvSpPr>
          <p:cNvPr id="146" name="Google Shape;146;p11"/>
          <p:cNvSpPr txBox="1"/>
          <p:nvPr/>
        </p:nvSpPr>
        <p:spPr>
          <a:xfrm>
            <a:off x="192300" y="1486850"/>
            <a:ext cx="6153900" cy="18615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SzPts val="1100"/>
              <a:buAutoNum type="arabicPeriod"/>
            </a:pPr>
            <a:r>
              <a:rPr lang="en" sz="1100"/>
              <a:t>Based on the evaluation metrics, it was found that </a:t>
            </a:r>
            <a:r>
              <a:rPr b="1" lang="en" sz="1100"/>
              <a:t>XGBoost</a:t>
            </a:r>
            <a:r>
              <a:rPr lang="en" sz="1100"/>
              <a:t> achieved the highest accuracy of </a:t>
            </a:r>
            <a:r>
              <a:rPr b="1" lang="en" sz="1100"/>
              <a:t>97%</a:t>
            </a:r>
            <a:r>
              <a:rPr lang="en" sz="1100"/>
              <a:t>, followed closely by </a:t>
            </a:r>
            <a:r>
              <a:rPr b="1" lang="en" sz="1100"/>
              <a:t>CatBoost</a:t>
            </a:r>
            <a:r>
              <a:rPr lang="en" sz="1100"/>
              <a:t> at </a:t>
            </a:r>
            <a:r>
              <a:rPr b="1" lang="en" sz="1100"/>
              <a:t>96%</a:t>
            </a:r>
            <a:r>
              <a:rPr lang="en" sz="1100"/>
              <a:t>, while </a:t>
            </a:r>
            <a:r>
              <a:rPr b="1" lang="en" sz="1100"/>
              <a:t>KNN</a:t>
            </a:r>
            <a:r>
              <a:rPr lang="en" sz="1100"/>
              <a:t> and </a:t>
            </a:r>
            <a:r>
              <a:rPr b="1" lang="en" sz="1100"/>
              <a:t>Decision Tree</a:t>
            </a:r>
            <a:r>
              <a:rPr lang="en" sz="1100"/>
              <a:t> lagged behind with accuracies of </a:t>
            </a:r>
            <a:r>
              <a:rPr b="1" lang="en" sz="1100"/>
              <a:t>77.84%</a:t>
            </a:r>
            <a:r>
              <a:rPr lang="en" sz="1100"/>
              <a:t> and </a:t>
            </a:r>
            <a:r>
              <a:rPr b="1" lang="en" sz="1100"/>
              <a:t>74.86%</a:t>
            </a:r>
            <a:r>
              <a:rPr lang="en" sz="1100"/>
              <a:t> respectively.</a:t>
            </a:r>
            <a:endParaRPr sz="1100"/>
          </a:p>
          <a:p>
            <a:pPr indent="0" lvl="0" marL="457200" marR="0" rtl="0" algn="l">
              <a:lnSpc>
                <a:spcPct val="100000"/>
              </a:lnSpc>
              <a:spcBef>
                <a:spcPts val="0"/>
              </a:spcBef>
              <a:spcAft>
                <a:spcPts val="0"/>
              </a:spcAft>
              <a:buNone/>
            </a:pPr>
            <a:r>
              <a:t/>
            </a:r>
            <a:endParaRPr sz="1100"/>
          </a:p>
          <a:p>
            <a:pPr indent="-298450" lvl="0" marL="457200" marR="0" rtl="0" algn="l">
              <a:lnSpc>
                <a:spcPct val="100000"/>
              </a:lnSpc>
              <a:spcBef>
                <a:spcPts val="0"/>
              </a:spcBef>
              <a:spcAft>
                <a:spcPts val="0"/>
              </a:spcAft>
              <a:buSzPts val="1100"/>
              <a:buAutoNum type="arabicPeriod"/>
            </a:pPr>
            <a:r>
              <a:rPr lang="en" sz="1100"/>
              <a:t>KNN and Decision Tree lagged behind due to their sensitivity to noise and limited ability to handle complex data unlike models like XGBoost and CatBoost.</a:t>
            </a:r>
            <a:endParaRPr sz="1100"/>
          </a:p>
          <a:p>
            <a:pPr indent="0" lvl="0" marL="457200" marR="0" rtl="0" algn="l">
              <a:lnSpc>
                <a:spcPct val="100000"/>
              </a:lnSpc>
              <a:spcBef>
                <a:spcPts val="0"/>
              </a:spcBef>
              <a:spcAft>
                <a:spcPts val="0"/>
              </a:spcAft>
              <a:buNone/>
            </a:pPr>
            <a:r>
              <a:t/>
            </a:r>
            <a:endParaRPr sz="1100"/>
          </a:p>
          <a:p>
            <a:pPr indent="-298450" lvl="0" marL="457200" marR="0" rtl="0" algn="l">
              <a:lnSpc>
                <a:spcPct val="100000"/>
              </a:lnSpc>
              <a:spcBef>
                <a:spcPts val="0"/>
              </a:spcBef>
              <a:spcAft>
                <a:spcPts val="0"/>
              </a:spcAft>
              <a:buSzPts val="1100"/>
              <a:buAutoNum type="arabicPeriod"/>
            </a:pPr>
            <a:r>
              <a:rPr lang="en" sz="1100"/>
              <a:t>XGBoost and CatBoost are less likely to overfit due to built-in regularization and advanced boosting techniques, especially when properly tuned.</a:t>
            </a:r>
            <a:endParaRPr sz="1100"/>
          </a:p>
          <a:p>
            <a:pPr indent="0" lvl="0" marL="457200" marR="0" rtl="0" algn="l">
              <a:lnSpc>
                <a:spcPct val="100000"/>
              </a:lnSpc>
              <a:spcBef>
                <a:spcPts val="0"/>
              </a:spcBef>
              <a:spcAft>
                <a:spcPts val="0"/>
              </a:spcAft>
              <a:buNone/>
            </a:pPr>
            <a:r>
              <a:t/>
            </a:r>
            <a:endParaRPr sz="1100"/>
          </a:p>
        </p:txBody>
      </p:sp>
      <p:pic>
        <p:nvPicPr>
          <p:cNvPr id="147" name="Google Shape;147;p11"/>
          <p:cNvPicPr preferRelativeResize="0"/>
          <p:nvPr/>
        </p:nvPicPr>
        <p:blipFill>
          <a:blip r:embed="rId3">
            <a:alphaModFix/>
          </a:blip>
          <a:stretch>
            <a:fillRect/>
          </a:stretch>
        </p:blipFill>
        <p:spPr>
          <a:xfrm>
            <a:off x="6426475" y="1409150"/>
            <a:ext cx="2445300" cy="1754237"/>
          </a:xfrm>
          <a:prstGeom prst="rect">
            <a:avLst/>
          </a:prstGeom>
          <a:noFill/>
          <a:ln>
            <a:noFill/>
          </a:ln>
        </p:spPr>
      </p:pic>
      <p:pic>
        <p:nvPicPr>
          <p:cNvPr id="148" name="Google Shape;148;p11"/>
          <p:cNvPicPr preferRelativeResize="0"/>
          <p:nvPr/>
        </p:nvPicPr>
        <p:blipFill>
          <a:blip r:embed="rId4">
            <a:alphaModFix/>
          </a:blip>
          <a:stretch>
            <a:fillRect/>
          </a:stretch>
        </p:blipFill>
        <p:spPr>
          <a:xfrm>
            <a:off x="5680200" y="3348355"/>
            <a:ext cx="3152125" cy="1646624"/>
          </a:xfrm>
          <a:prstGeom prst="rect">
            <a:avLst/>
          </a:prstGeom>
          <a:noFill/>
          <a:ln>
            <a:noFill/>
          </a:ln>
        </p:spPr>
      </p:pic>
      <p:pic>
        <p:nvPicPr>
          <p:cNvPr id="149" name="Google Shape;149;p11"/>
          <p:cNvPicPr preferRelativeResize="0"/>
          <p:nvPr/>
        </p:nvPicPr>
        <p:blipFill>
          <a:blip r:embed="rId5">
            <a:alphaModFix/>
          </a:blip>
          <a:stretch>
            <a:fillRect/>
          </a:stretch>
        </p:blipFill>
        <p:spPr>
          <a:xfrm>
            <a:off x="2892049" y="3626625"/>
            <a:ext cx="2721950" cy="1425575"/>
          </a:xfrm>
          <a:prstGeom prst="rect">
            <a:avLst/>
          </a:prstGeom>
          <a:noFill/>
          <a:ln>
            <a:noFill/>
          </a:ln>
        </p:spPr>
      </p:pic>
      <p:pic>
        <p:nvPicPr>
          <p:cNvPr id="150" name="Google Shape;150;p11"/>
          <p:cNvPicPr preferRelativeResize="0"/>
          <p:nvPr/>
        </p:nvPicPr>
        <p:blipFill>
          <a:blip r:embed="rId6">
            <a:alphaModFix/>
          </a:blip>
          <a:stretch>
            <a:fillRect/>
          </a:stretch>
        </p:blipFill>
        <p:spPr>
          <a:xfrm>
            <a:off x="64325" y="3163375"/>
            <a:ext cx="2660528" cy="19801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Challenges</a:t>
            </a:r>
            <a:endParaRPr/>
          </a:p>
        </p:txBody>
      </p:sp>
      <p:sp>
        <p:nvSpPr>
          <p:cNvPr id="156" name="Google Shape;156;p12"/>
          <p:cNvSpPr txBox="1"/>
          <p:nvPr/>
        </p:nvSpPr>
        <p:spPr>
          <a:xfrm>
            <a:off x="280475" y="1376625"/>
            <a:ext cx="5716800" cy="36006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15000"/>
              </a:lnSpc>
              <a:spcBef>
                <a:spcPts val="1200"/>
              </a:spcBef>
              <a:spcAft>
                <a:spcPts val="0"/>
              </a:spcAft>
              <a:buClr>
                <a:srgbClr val="000000"/>
              </a:buClr>
              <a:buSzPts val="1100"/>
              <a:buFont typeface="Arial"/>
              <a:buAutoNum type="arabicPeriod"/>
            </a:pPr>
            <a:r>
              <a:rPr b="1" i="0" lang="en" sz="1100" u="none" cap="none" strike="noStrike">
                <a:solidFill>
                  <a:srgbClr val="000000"/>
                </a:solidFill>
                <a:latin typeface="Arial"/>
                <a:ea typeface="Arial"/>
                <a:cs typeface="Arial"/>
                <a:sym typeface="Arial"/>
              </a:rPr>
              <a:t>Data Availability and Quality</a:t>
            </a:r>
            <a:br>
              <a:rPr b="1" i="0" lang="en" sz="1100" u="none" cap="none" strike="noStrike">
                <a:solidFill>
                  <a:srgbClr val="000000"/>
                </a:solidFill>
                <a:latin typeface="Arial"/>
                <a:ea typeface="Arial"/>
                <a:cs typeface="Arial"/>
                <a:sym typeface="Arial"/>
              </a:rPr>
            </a:br>
            <a:r>
              <a:rPr b="0" i="0" lang="en" sz="1100" u="none" cap="none" strike="noStrike">
                <a:solidFill>
                  <a:srgbClr val="000000"/>
                </a:solidFill>
                <a:latin typeface="Arial"/>
                <a:ea typeface="Arial"/>
                <a:cs typeface="Arial"/>
                <a:sym typeface="Arial"/>
              </a:rPr>
              <a:t> Finding clean, labeled, and relevant datasets was challenging and sometimes affected model training and evaluation quality.</a:t>
            </a:r>
            <a:br>
              <a:rPr b="0" i="0" lang="en" sz="1100" u="none" cap="none" strike="noStrike">
                <a:solidFill>
                  <a:srgbClr val="000000"/>
                </a:solidFill>
                <a:latin typeface="Arial"/>
                <a:ea typeface="Arial"/>
                <a:cs typeface="Arial"/>
                <a:sym typeface="Arial"/>
              </a:rPr>
            </a:br>
            <a:endParaRPr b="0" i="0" sz="11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AutoNum type="arabicPeriod"/>
            </a:pPr>
            <a:r>
              <a:rPr b="1" i="0" lang="en" sz="1100" u="none" cap="none" strike="noStrike">
                <a:solidFill>
                  <a:srgbClr val="000000"/>
                </a:solidFill>
                <a:latin typeface="Arial"/>
                <a:ea typeface="Arial"/>
                <a:cs typeface="Arial"/>
                <a:sym typeface="Arial"/>
              </a:rPr>
              <a:t>Model Selection Complexity</a:t>
            </a:r>
            <a:br>
              <a:rPr b="1" i="0" lang="en" sz="1100" u="none" cap="none" strike="noStrike">
                <a:solidFill>
                  <a:srgbClr val="000000"/>
                </a:solidFill>
                <a:latin typeface="Arial"/>
                <a:ea typeface="Arial"/>
                <a:cs typeface="Arial"/>
                <a:sym typeface="Arial"/>
              </a:rPr>
            </a:br>
            <a:r>
              <a:rPr b="0" i="0" lang="en" sz="1100" u="none" cap="none" strike="noStrike">
                <a:solidFill>
                  <a:srgbClr val="000000"/>
                </a:solidFill>
                <a:latin typeface="Arial"/>
                <a:ea typeface="Arial"/>
                <a:cs typeface="Arial"/>
                <a:sym typeface="Arial"/>
              </a:rPr>
              <a:t> Choosing the right algorithm required extensive experimentation, balancing between performance, speed, and interpretability.</a:t>
            </a:r>
            <a:br>
              <a:rPr b="0" i="0" lang="en" sz="1100" u="none" cap="none" strike="noStrike">
                <a:solidFill>
                  <a:srgbClr val="000000"/>
                </a:solidFill>
                <a:latin typeface="Arial"/>
                <a:ea typeface="Arial"/>
                <a:cs typeface="Arial"/>
                <a:sym typeface="Arial"/>
              </a:rPr>
            </a:br>
            <a:endParaRPr b="0" i="0" sz="11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AutoNum type="arabicPeriod"/>
            </a:pPr>
            <a:r>
              <a:rPr b="1" i="0" lang="en" sz="1100" u="none" cap="none" strike="noStrike">
                <a:solidFill>
                  <a:srgbClr val="000000"/>
                </a:solidFill>
                <a:latin typeface="Arial"/>
                <a:ea typeface="Arial"/>
                <a:cs typeface="Arial"/>
                <a:sym typeface="Arial"/>
              </a:rPr>
              <a:t>Hyperparameter Tuning</a:t>
            </a:r>
            <a:br>
              <a:rPr b="1" i="0" lang="en" sz="1100" u="none" cap="none" strike="noStrike">
                <a:solidFill>
                  <a:srgbClr val="000000"/>
                </a:solidFill>
                <a:latin typeface="Arial"/>
                <a:ea typeface="Arial"/>
                <a:cs typeface="Arial"/>
                <a:sym typeface="Arial"/>
              </a:rPr>
            </a:br>
            <a:r>
              <a:rPr b="0" i="0" lang="en" sz="1100" u="none" cap="none" strike="noStrike">
                <a:solidFill>
                  <a:srgbClr val="000000"/>
                </a:solidFill>
                <a:latin typeface="Arial"/>
                <a:ea typeface="Arial"/>
                <a:cs typeface="Arial"/>
                <a:sym typeface="Arial"/>
              </a:rPr>
              <a:t> Tuning parameters for models like XGBoost and CatBoost was time-consuming</a:t>
            </a:r>
            <a:br>
              <a:rPr b="0" i="0" lang="en" sz="1100" u="none" cap="none" strike="noStrike">
                <a:solidFill>
                  <a:srgbClr val="000000"/>
                </a:solidFill>
                <a:latin typeface="Arial"/>
                <a:ea typeface="Arial"/>
                <a:cs typeface="Arial"/>
                <a:sym typeface="Arial"/>
              </a:rPr>
            </a:br>
            <a:endParaRPr b="0" i="0" sz="11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AutoNum type="arabicPeriod"/>
            </a:pPr>
            <a:r>
              <a:rPr b="1" i="0" lang="en" sz="1100" u="none" cap="none" strike="noStrike">
                <a:solidFill>
                  <a:srgbClr val="000000"/>
                </a:solidFill>
                <a:latin typeface="Arial"/>
                <a:ea typeface="Arial"/>
                <a:cs typeface="Arial"/>
                <a:sym typeface="Arial"/>
              </a:rPr>
              <a:t>High Computational Requirements</a:t>
            </a:r>
            <a:br>
              <a:rPr b="1" i="0" lang="en" sz="1100" u="none" cap="none" strike="noStrike">
                <a:solidFill>
                  <a:srgbClr val="000000"/>
                </a:solidFill>
                <a:latin typeface="Arial"/>
                <a:ea typeface="Arial"/>
                <a:cs typeface="Arial"/>
                <a:sym typeface="Arial"/>
              </a:rPr>
            </a:br>
            <a:r>
              <a:rPr b="0" i="0" lang="en" sz="1100" u="none" cap="none" strike="noStrike">
                <a:solidFill>
                  <a:srgbClr val="000000"/>
                </a:solidFill>
                <a:latin typeface="Arial"/>
                <a:ea typeface="Arial"/>
                <a:cs typeface="Arial"/>
                <a:sym typeface="Arial"/>
              </a:rPr>
              <a:t> Training complex models on large datasets demanded significant computing power, which limited experimentation on resource-constrained systems.</a:t>
            </a:r>
            <a:br>
              <a:rPr b="0" i="0" lang="en" sz="1100" u="none" cap="none" strike="noStrike">
                <a:solidFill>
                  <a:srgbClr val="000000"/>
                </a:solidFill>
                <a:latin typeface="Arial"/>
                <a:ea typeface="Arial"/>
                <a:cs typeface="Arial"/>
                <a:sym typeface="Arial"/>
              </a:rPr>
            </a:br>
            <a:endParaRPr b="0" i="0" sz="11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None/>
            </a:pPr>
            <a:br>
              <a:rPr b="0" i="0" lang="en" sz="1100" u="none" cap="none" strike="noStrike">
                <a:solidFill>
                  <a:srgbClr val="000000"/>
                </a:solidFill>
                <a:latin typeface="Arial"/>
                <a:ea typeface="Arial"/>
                <a:cs typeface="Arial"/>
                <a:sym typeface="Arial"/>
              </a:rPr>
            </a:b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300"/>
              <a:buFont typeface="Arial"/>
              <a:buNone/>
            </a:pPr>
            <a:r>
              <a:t/>
            </a:r>
            <a:endParaRPr b="0" i="0" sz="1300" u="none" cap="none" strike="noStrike">
              <a:solidFill>
                <a:schemeClr val="dk2"/>
              </a:solidFill>
              <a:latin typeface="Roboto"/>
              <a:ea typeface="Roboto"/>
              <a:cs typeface="Roboto"/>
              <a:sym typeface="Roboto"/>
            </a:endParaRPr>
          </a:p>
        </p:txBody>
      </p:sp>
      <p:pic>
        <p:nvPicPr>
          <p:cNvPr descr="Differential evolution - Wikipedia" id="157" name="Google Shape;157;p12"/>
          <p:cNvPicPr preferRelativeResize="0"/>
          <p:nvPr/>
        </p:nvPicPr>
        <p:blipFill rotWithShape="1">
          <a:blip r:embed="rId3">
            <a:alphaModFix/>
          </a:blip>
          <a:srcRect b="0" l="0" r="0" t="0"/>
          <a:stretch/>
        </p:blipFill>
        <p:spPr>
          <a:xfrm>
            <a:off x="6149675" y="1277025"/>
            <a:ext cx="2841925" cy="1836393"/>
          </a:xfrm>
          <a:prstGeom prst="rect">
            <a:avLst/>
          </a:prstGeom>
          <a:noFill/>
          <a:ln>
            <a:noFill/>
          </a:ln>
        </p:spPr>
      </p:pic>
      <p:pic>
        <p:nvPicPr>
          <p:cNvPr descr="File:High Performance Computing Center Stuttgart HLRS 2015 08 Cray ..." id="158" name="Google Shape;158;p12"/>
          <p:cNvPicPr preferRelativeResize="0"/>
          <p:nvPr/>
        </p:nvPicPr>
        <p:blipFill rotWithShape="1">
          <a:blip r:embed="rId4">
            <a:alphaModFix/>
          </a:blip>
          <a:srcRect b="0" l="0" r="0" t="0"/>
          <a:stretch/>
        </p:blipFill>
        <p:spPr>
          <a:xfrm>
            <a:off x="6149675" y="3265818"/>
            <a:ext cx="2584771" cy="172528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3"/>
          <p:cNvSpPr txBox="1"/>
          <p:nvPr/>
        </p:nvSpPr>
        <p:spPr>
          <a:xfrm>
            <a:off x="354950" y="328975"/>
            <a:ext cx="7858200" cy="66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chemeClr val="lt1"/>
                </a:solidFill>
                <a:latin typeface="Merriweather"/>
                <a:ea typeface="Merriweather"/>
                <a:cs typeface="Merriweather"/>
                <a:sym typeface="Merriweather"/>
              </a:rPr>
              <a:t>Application</a:t>
            </a:r>
            <a:endParaRPr b="0" i="0" sz="3200" u="none" cap="none" strike="noStrike">
              <a:solidFill>
                <a:schemeClr val="lt1"/>
              </a:solidFill>
              <a:latin typeface="Merriweather"/>
              <a:ea typeface="Merriweather"/>
              <a:cs typeface="Merriweather"/>
              <a:sym typeface="Merriweather"/>
            </a:endParaRPr>
          </a:p>
        </p:txBody>
      </p:sp>
      <p:sp>
        <p:nvSpPr>
          <p:cNvPr id="164" name="Google Shape;164;p13"/>
          <p:cNvSpPr txBox="1"/>
          <p:nvPr/>
        </p:nvSpPr>
        <p:spPr>
          <a:xfrm>
            <a:off x="1269350" y="1422575"/>
            <a:ext cx="7629600" cy="350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Arial"/>
                <a:ea typeface="Arial"/>
                <a:cs typeface="Arial"/>
                <a:sym typeface="Arial"/>
              </a:rPr>
              <a:t>Early Diagnosis &amp; Screening</a:t>
            </a:r>
            <a:r>
              <a:rPr b="0" i="0" lang="en" sz="1500" u="none" cap="none" strike="noStrike">
                <a:solidFill>
                  <a:srgbClr val="000000"/>
                </a:solidFill>
                <a:latin typeface="Arial"/>
                <a:ea typeface="Arial"/>
                <a:cs typeface="Arial"/>
                <a:sym typeface="Arial"/>
              </a:rPr>
              <a:t> – ML models help detect diabetes risk early, enabling preventive measures and timely medical intervention.</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Arial"/>
                <a:ea typeface="Arial"/>
                <a:cs typeface="Arial"/>
                <a:sym typeface="Arial"/>
              </a:rPr>
              <a:t>Personalized Treatment Plans</a:t>
            </a:r>
            <a:r>
              <a:rPr b="0" i="0" lang="en" sz="1500" u="none" cap="none" strike="noStrike">
                <a:solidFill>
                  <a:srgbClr val="000000"/>
                </a:solidFill>
                <a:latin typeface="Arial"/>
                <a:ea typeface="Arial"/>
                <a:cs typeface="Arial"/>
                <a:sym typeface="Arial"/>
              </a:rPr>
              <a:t> – AI-driven models analyze patient data to recommend tailored treatment strategies for better disease management.</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Arial"/>
                <a:ea typeface="Arial"/>
                <a:cs typeface="Arial"/>
                <a:sym typeface="Arial"/>
              </a:rPr>
              <a:t>Remote Monitoring &amp; Wearable Integration</a:t>
            </a:r>
            <a:r>
              <a:rPr b="0" i="0" lang="en" sz="1500" u="none" cap="none" strike="noStrike">
                <a:solidFill>
                  <a:srgbClr val="000000"/>
                </a:solidFill>
                <a:latin typeface="Arial"/>
                <a:ea typeface="Arial"/>
                <a:cs typeface="Arial"/>
                <a:sym typeface="Arial"/>
              </a:rPr>
              <a:t> – ML-powered apps track real-time health metrics from wearables, aiding continuous glucose monitoring.</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Arial"/>
                <a:ea typeface="Arial"/>
                <a:cs typeface="Arial"/>
                <a:sym typeface="Arial"/>
              </a:rPr>
              <a:t>Automated Risk </a:t>
            </a:r>
            <a:r>
              <a:rPr b="1" lang="en" sz="1500"/>
              <a:t>Identification</a:t>
            </a:r>
            <a:r>
              <a:rPr b="0" i="0" lang="en" sz="1500" u="none" cap="none" strike="noStrike">
                <a:solidFill>
                  <a:srgbClr val="000000"/>
                </a:solidFill>
                <a:latin typeface="Arial"/>
                <a:ea typeface="Arial"/>
                <a:cs typeface="Arial"/>
                <a:sym typeface="Arial"/>
              </a:rPr>
              <a:t> – ML classifies patients into risk categories, assisting doctors in prioritizing high-risk individuals for intervention.</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lang="en" sz="1500"/>
              <a:t>Integration with Continuous Glucose Monitors</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2"/>
              </a:solidFill>
              <a:latin typeface="Roboto"/>
              <a:ea typeface="Roboto"/>
              <a:cs typeface="Roboto"/>
              <a:sym typeface="Roboto"/>
            </a:endParaRPr>
          </a:p>
        </p:txBody>
      </p:sp>
      <p:sp>
        <p:nvSpPr>
          <p:cNvPr id="165" name="Google Shape;165;p13"/>
          <p:cNvSpPr/>
          <p:nvPr/>
        </p:nvSpPr>
        <p:spPr>
          <a:xfrm>
            <a:off x="535925" y="1536875"/>
            <a:ext cx="523046" cy="533252"/>
          </a:xfrm>
          <a:custGeom>
            <a:rect b="b" l="l" r="r" t="t"/>
            <a:pathLst>
              <a:path extrusionOk="0" h="1020578" w="1020578">
                <a:moveTo>
                  <a:pt x="0" y="0"/>
                </a:moveTo>
                <a:lnTo>
                  <a:pt x="1020578" y="0"/>
                </a:lnTo>
                <a:lnTo>
                  <a:pt x="1020578" y="1020577"/>
                </a:lnTo>
                <a:lnTo>
                  <a:pt x="0" y="1020577"/>
                </a:lnTo>
                <a:lnTo>
                  <a:pt x="0" y="0"/>
                </a:lnTo>
                <a:close/>
              </a:path>
            </a:pathLst>
          </a:custGeom>
          <a:blipFill rotWithShape="1">
            <a:blip r:embed="rId3">
              <a:alphaModFix/>
            </a:blip>
            <a:stretch>
              <a:fillRect b="0" l="0" r="0" t="0"/>
            </a:stretch>
          </a:blipFill>
          <a:ln>
            <a:noFill/>
          </a:ln>
        </p:spPr>
      </p:sp>
      <p:sp>
        <p:nvSpPr>
          <p:cNvPr id="166" name="Google Shape;166;p13"/>
          <p:cNvSpPr/>
          <p:nvPr/>
        </p:nvSpPr>
        <p:spPr>
          <a:xfrm>
            <a:off x="535925" y="2878950"/>
            <a:ext cx="476222" cy="391909"/>
          </a:xfrm>
          <a:custGeom>
            <a:rect b="b" l="l" r="r" t="t"/>
            <a:pathLst>
              <a:path extrusionOk="0" h="735980" w="1190556">
                <a:moveTo>
                  <a:pt x="0" y="0"/>
                </a:moveTo>
                <a:lnTo>
                  <a:pt x="1190556" y="0"/>
                </a:lnTo>
                <a:lnTo>
                  <a:pt x="1190556" y="735980"/>
                </a:lnTo>
                <a:lnTo>
                  <a:pt x="0" y="735980"/>
                </a:lnTo>
                <a:lnTo>
                  <a:pt x="0" y="0"/>
                </a:lnTo>
                <a:close/>
              </a:path>
            </a:pathLst>
          </a:custGeom>
          <a:blipFill rotWithShape="1">
            <a:blip r:embed="rId4">
              <a:alphaModFix/>
            </a:blip>
            <a:stretch>
              <a:fillRect b="0" l="0" r="0" t="0"/>
            </a:stretch>
          </a:blipFill>
          <a:ln>
            <a:noFill/>
          </a:ln>
        </p:spPr>
      </p:sp>
      <p:pic>
        <p:nvPicPr>
          <p:cNvPr id="167" name="Google Shape;167;p13"/>
          <p:cNvPicPr preferRelativeResize="0"/>
          <p:nvPr/>
        </p:nvPicPr>
        <p:blipFill rotWithShape="1">
          <a:blip r:embed="rId5">
            <a:alphaModFix/>
          </a:blip>
          <a:srcRect b="0" l="0" r="0" t="0"/>
          <a:stretch/>
        </p:blipFill>
        <p:spPr>
          <a:xfrm>
            <a:off x="488964" y="2233348"/>
            <a:ext cx="616975" cy="482400"/>
          </a:xfrm>
          <a:prstGeom prst="rect">
            <a:avLst/>
          </a:prstGeom>
          <a:noFill/>
          <a:ln>
            <a:noFill/>
          </a:ln>
        </p:spPr>
      </p:pic>
      <p:pic>
        <p:nvPicPr>
          <p:cNvPr id="168" name="Google Shape;168;p13"/>
          <p:cNvPicPr preferRelativeResize="0"/>
          <p:nvPr/>
        </p:nvPicPr>
        <p:blipFill rotWithShape="1">
          <a:blip r:embed="rId6">
            <a:alphaModFix/>
          </a:blip>
          <a:srcRect b="0" l="0" r="0" t="0"/>
          <a:stretch/>
        </p:blipFill>
        <p:spPr>
          <a:xfrm>
            <a:off x="512513" y="3577800"/>
            <a:ext cx="523050" cy="523050"/>
          </a:xfrm>
          <a:prstGeom prst="rect">
            <a:avLst/>
          </a:prstGeom>
          <a:noFill/>
          <a:ln>
            <a:noFill/>
          </a:ln>
        </p:spPr>
      </p:pic>
      <p:pic>
        <p:nvPicPr>
          <p:cNvPr id="169" name="Google Shape;169;p13"/>
          <p:cNvPicPr preferRelativeResize="0"/>
          <p:nvPr/>
        </p:nvPicPr>
        <p:blipFill rotWithShape="1">
          <a:blip r:embed="rId7">
            <a:alphaModFix/>
          </a:blip>
          <a:srcRect b="0" l="0" r="0" t="0"/>
          <a:stretch/>
        </p:blipFill>
        <p:spPr>
          <a:xfrm>
            <a:off x="512525" y="4260200"/>
            <a:ext cx="523025" cy="577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4"/>
          <p:cNvSpPr txBox="1"/>
          <p:nvPr/>
        </p:nvSpPr>
        <p:spPr>
          <a:xfrm>
            <a:off x="1221725" y="454200"/>
            <a:ext cx="6810300" cy="590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Merriweather"/>
                <a:ea typeface="Merriweather"/>
                <a:cs typeface="Merriweather"/>
                <a:sym typeface="Merriweather"/>
              </a:rPr>
              <a:t>Conclusion</a:t>
            </a:r>
            <a:endParaRPr b="0" i="0" sz="3600" u="none" cap="none" strike="noStrike">
              <a:solidFill>
                <a:schemeClr val="lt1"/>
              </a:solidFill>
              <a:latin typeface="Merriweather"/>
              <a:ea typeface="Merriweather"/>
              <a:cs typeface="Merriweather"/>
              <a:sym typeface="Merriweather"/>
            </a:endParaRPr>
          </a:p>
        </p:txBody>
      </p:sp>
      <p:sp>
        <p:nvSpPr>
          <p:cNvPr id="175" name="Google Shape;175;p14"/>
          <p:cNvSpPr txBox="1"/>
          <p:nvPr/>
        </p:nvSpPr>
        <p:spPr>
          <a:xfrm>
            <a:off x="1351025" y="2346825"/>
            <a:ext cx="6766200" cy="11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 sz="1900">
                <a:solidFill>
                  <a:srgbClr val="1A1A1A"/>
                </a:solidFill>
                <a:latin typeface="Roboto"/>
                <a:ea typeface="Roboto"/>
                <a:cs typeface="Roboto"/>
                <a:sym typeface="Roboto"/>
              </a:rPr>
              <a:t>ML aids diabetes prediction, but full reliance is risky. Human expertise is crucial for accurate diagnosis, treatment, and decision-making.</a:t>
            </a:r>
            <a:endParaRPr b="0" i="0" sz="1900" u="none" cap="none" strike="noStrike">
              <a:solidFill>
                <a:srgbClr val="1A1A1A"/>
              </a:solidFill>
              <a:latin typeface="Roboto"/>
              <a:ea typeface="Roboto"/>
              <a:cs typeface="Roboto"/>
              <a:sym typeface="Roboto"/>
            </a:endParaRPr>
          </a:p>
        </p:txBody>
      </p:sp>
      <p:pic>
        <p:nvPicPr>
          <p:cNvPr descr="Conclusions - Free of Charge Creative Commons Highway Sign image" id="176" name="Google Shape;176;p14"/>
          <p:cNvPicPr preferRelativeResize="0"/>
          <p:nvPr/>
        </p:nvPicPr>
        <p:blipFill rotWithShape="1">
          <a:blip r:embed="rId3">
            <a:alphaModFix/>
          </a:blip>
          <a:srcRect b="0" l="0" r="0" t="0"/>
          <a:stretch/>
        </p:blipFill>
        <p:spPr>
          <a:xfrm>
            <a:off x="7393926" y="4051125"/>
            <a:ext cx="1640601" cy="1092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References</a:t>
            </a:r>
            <a:endParaRPr/>
          </a:p>
        </p:txBody>
      </p:sp>
      <p:sp>
        <p:nvSpPr>
          <p:cNvPr id="182" name="Google Shape;182;p15"/>
          <p:cNvSpPr txBox="1"/>
          <p:nvPr/>
        </p:nvSpPr>
        <p:spPr>
          <a:xfrm>
            <a:off x="673725" y="1369100"/>
            <a:ext cx="7934400" cy="35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SzPts val="1100"/>
              <a:buAutoNum type="arabicPeriod"/>
            </a:pPr>
            <a:r>
              <a:rPr b="1" lang="en" sz="1100"/>
              <a:t>M. R. Khurshid </a:t>
            </a:r>
            <a:r>
              <a:rPr b="1" i="1" lang="en" sz="1100"/>
              <a:t>et al</a:t>
            </a:r>
            <a:r>
              <a:rPr b="1" lang="en" sz="1100"/>
              <a:t>., "Unveiling diabetes onset: Optimized XGBoost with Bayesian optimization for enhanced prediction," </a:t>
            </a:r>
            <a:r>
              <a:rPr b="1" i="1" lang="en" sz="1100"/>
              <a:t>PloS One</a:t>
            </a:r>
            <a:r>
              <a:rPr b="1" lang="en" sz="1100"/>
              <a:t>, vol. 20, no. 1, p. e0310218, 2025.</a:t>
            </a:r>
            <a:endParaRPr b="1" sz="1100"/>
          </a:p>
          <a:p>
            <a:pPr indent="-298450" lvl="0" marL="457200" marR="0" rtl="0" algn="l">
              <a:lnSpc>
                <a:spcPct val="100000"/>
              </a:lnSpc>
              <a:spcBef>
                <a:spcPts val="0"/>
              </a:spcBef>
              <a:spcAft>
                <a:spcPts val="0"/>
              </a:spcAft>
              <a:buSzPts val="1100"/>
              <a:buAutoNum type="arabicPeriod"/>
            </a:pPr>
            <a:r>
              <a:rPr b="1" lang="en" sz="1100"/>
              <a:t>S. P. Geetla </a:t>
            </a:r>
            <a:r>
              <a:rPr b="1" i="1" lang="en" sz="1100"/>
              <a:t>et al</a:t>
            </a:r>
            <a:r>
              <a:rPr b="1" lang="en" sz="1100"/>
              <a:t>., "Precision in diabetes diagnosis: Harnessing ensemble methods in machine learning," in </a:t>
            </a:r>
            <a:r>
              <a:rPr b="1" i="1" lang="en" sz="1100"/>
              <a:t>2024 OPJU Int. Technol. Conf. (OTCON) on Smart Computing for Innovation and Advancement in Industry 4.0</a:t>
            </a:r>
            <a:r>
              <a:rPr b="1" lang="en" sz="1100"/>
              <a:t>, IEEE, 2024.</a:t>
            </a:r>
            <a:endParaRPr b="1" sz="1100"/>
          </a:p>
          <a:p>
            <a:pPr indent="-298450" lvl="0" marL="457200" marR="0" rtl="0" algn="l">
              <a:lnSpc>
                <a:spcPct val="100000"/>
              </a:lnSpc>
              <a:spcBef>
                <a:spcPts val="0"/>
              </a:spcBef>
              <a:spcAft>
                <a:spcPts val="0"/>
              </a:spcAft>
              <a:buSzPts val="1100"/>
              <a:buAutoNum type="arabicPeriod"/>
            </a:pPr>
            <a:r>
              <a:rPr b="1" lang="en" sz="1100"/>
              <a:t>S. K. S. Modak and V. K. Jha, "Diabetes prediction model using machine learning techniques," </a:t>
            </a:r>
            <a:r>
              <a:rPr b="1" i="1" lang="en" sz="1100"/>
              <a:t>Multimedia Tools and Applications</a:t>
            </a:r>
            <a:r>
              <a:rPr b="1" lang="en" sz="1100"/>
              <a:t>, vol. 83, no. 13, pp. 38523–38549, 2024.</a:t>
            </a:r>
            <a:endParaRPr b="1" sz="1100"/>
          </a:p>
          <a:p>
            <a:pPr indent="-298450" lvl="0" marL="457200" marR="0" rtl="0" algn="l">
              <a:lnSpc>
                <a:spcPct val="100000"/>
              </a:lnSpc>
              <a:spcBef>
                <a:spcPts val="0"/>
              </a:spcBef>
              <a:spcAft>
                <a:spcPts val="0"/>
              </a:spcAft>
              <a:buSzPts val="1100"/>
              <a:buAutoNum type="arabicPeriod"/>
            </a:pPr>
            <a:r>
              <a:rPr b="1" lang="en" sz="1100"/>
              <a:t>A. Mujumdar and V. Vaidehi, "Diabetes prediction using machine learning algorithms," </a:t>
            </a:r>
            <a:r>
              <a:rPr b="1" i="1" lang="en" sz="1100"/>
              <a:t>Procedia Computer Science</a:t>
            </a:r>
            <a:r>
              <a:rPr b="1" lang="en" sz="1100"/>
              <a:t>, vol. 165, pp. 292–299, 2019.</a:t>
            </a:r>
            <a:endParaRPr b="1" sz="1100"/>
          </a:p>
          <a:p>
            <a:pPr indent="-298450" lvl="0" marL="457200" marR="0" rtl="0" algn="l">
              <a:lnSpc>
                <a:spcPct val="100000"/>
              </a:lnSpc>
              <a:spcBef>
                <a:spcPts val="0"/>
              </a:spcBef>
              <a:spcAft>
                <a:spcPts val="0"/>
              </a:spcAft>
              <a:buSzPts val="1100"/>
              <a:buAutoNum type="arabicPeriod"/>
            </a:pPr>
            <a:r>
              <a:rPr b="1" lang="en" sz="1100"/>
              <a:t>M. Soni and S. Varma, "Diabetes prediction using machine learning techniques," </a:t>
            </a:r>
            <a:r>
              <a:rPr b="1" i="1" lang="en" sz="1100"/>
              <a:t>International Journal of Engineering Research &amp; Technology (IJERT)</a:t>
            </a:r>
            <a:r>
              <a:rPr b="1" lang="en" sz="1100"/>
              <a:t>, vol. 9, no. 09, pp. 2278–0181, 2020.</a:t>
            </a:r>
            <a:endParaRPr b="1" sz="1100"/>
          </a:p>
          <a:p>
            <a:pPr indent="-298450" lvl="0" marL="457200" marR="0" rtl="0" algn="l">
              <a:lnSpc>
                <a:spcPct val="100000"/>
              </a:lnSpc>
              <a:spcBef>
                <a:spcPts val="0"/>
              </a:spcBef>
              <a:spcAft>
                <a:spcPts val="0"/>
              </a:spcAft>
              <a:buSzPts val="1100"/>
              <a:buAutoNum type="arabicPeriod"/>
            </a:pPr>
            <a:r>
              <a:rPr b="1" lang="en" sz="1100"/>
              <a:t>K. J. Rani, "Diabetes prediction using machine learning," </a:t>
            </a:r>
            <a:r>
              <a:rPr b="1" i="1" lang="en" sz="1100"/>
              <a:t>International Journal of Scientific Research in Computer Science, Engineering and Information Technology</a:t>
            </a:r>
            <a:r>
              <a:rPr b="1" lang="en" sz="1100"/>
              <a:t>, vol. 6, pp. 294–305, 2020.</a:t>
            </a:r>
            <a:endParaRPr b="1" sz="1100"/>
          </a:p>
          <a:p>
            <a:pPr indent="-298450" lvl="0" marL="457200" marR="0" rtl="0" algn="l">
              <a:lnSpc>
                <a:spcPct val="100000"/>
              </a:lnSpc>
              <a:spcBef>
                <a:spcPts val="0"/>
              </a:spcBef>
              <a:spcAft>
                <a:spcPts val="0"/>
              </a:spcAft>
              <a:buSzPts val="1100"/>
              <a:buAutoNum type="arabicPeriod"/>
            </a:pPr>
            <a:r>
              <a:rPr b="1" lang="en" sz="1100"/>
              <a:t>A. Yahyaoui </a:t>
            </a:r>
            <a:r>
              <a:rPr b="1" i="1" lang="en" sz="1100"/>
              <a:t>et al</a:t>
            </a:r>
            <a:r>
              <a:rPr b="1" lang="en" sz="1100"/>
              <a:t>., "A decision support system for diabetes prediction using machine learning and deep learning techniques," in </a:t>
            </a:r>
            <a:r>
              <a:rPr b="1" i="1" lang="en" sz="1100"/>
              <a:t>2019 1st Int. Informatics and Software Engineering Conf. (UBMYK)</a:t>
            </a:r>
            <a:r>
              <a:rPr b="1" lang="en" sz="1100"/>
              <a:t>, IEEE, 2019.</a:t>
            </a:r>
            <a:endParaRPr b="1" sz="1100"/>
          </a:p>
          <a:p>
            <a:pPr indent="-298450" lvl="0" marL="457200" marR="0" rtl="0" algn="l">
              <a:lnSpc>
                <a:spcPct val="100000"/>
              </a:lnSpc>
              <a:spcBef>
                <a:spcPts val="0"/>
              </a:spcBef>
              <a:spcAft>
                <a:spcPts val="0"/>
              </a:spcAft>
              <a:buSzPts val="1100"/>
              <a:buAutoNum type="arabicPeriod"/>
            </a:pPr>
            <a:r>
              <a:rPr b="1" lang="en" sz="1100"/>
              <a:t>I. Tasin, T. Ullah, N. Sanjida, and I. R. Khan, "Diabetes prediction using machine learning and explainable AI techniques," </a:t>
            </a:r>
            <a:r>
              <a:rPr b="1" i="1" lang="en" sz="1100"/>
              <a:t>Healthcare Technology Letters</a:t>
            </a:r>
            <a:r>
              <a:rPr b="1" lang="en" sz="1100"/>
              <a:t>, 2022. DOI: 10.1049/htl2.12039.</a:t>
            </a:r>
            <a:endParaRPr b="1" sz="1100"/>
          </a:p>
          <a:p>
            <a:pPr indent="-298450" lvl="0" marL="457200" marR="0" rtl="0" algn="l">
              <a:lnSpc>
                <a:spcPct val="100000"/>
              </a:lnSpc>
              <a:spcBef>
                <a:spcPts val="0"/>
              </a:spcBef>
              <a:spcAft>
                <a:spcPts val="0"/>
              </a:spcAft>
              <a:buSzPts val="1100"/>
              <a:buAutoNum type="arabicPeriod"/>
            </a:pPr>
            <a:r>
              <a:rPr b="1" lang="en" sz="1100"/>
              <a:t>K. Hasan, A. Alam, D. Das, E. Hossain, and M. Hasan, "Diabetes prediction using ensembling of different machine learning classifiers," </a:t>
            </a:r>
            <a:r>
              <a:rPr b="1" i="1" lang="en" sz="1100"/>
              <a:t>IEEE Access</a:t>
            </a:r>
            <a:r>
              <a:rPr b="1" lang="en" sz="1100"/>
              <a:t>, 2020. DOI: 10.1109/ACCESS.2020.2989857.</a:t>
            </a:r>
            <a:endParaRPr b="1" sz="1100"/>
          </a:p>
          <a:p>
            <a:pPr indent="-298450" lvl="0" marL="457200" marR="0" rtl="0" algn="l">
              <a:lnSpc>
                <a:spcPct val="100000"/>
              </a:lnSpc>
              <a:spcBef>
                <a:spcPts val="0"/>
              </a:spcBef>
              <a:spcAft>
                <a:spcPts val="0"/>
              </a:spcAft>
              <a:buSzPts val="1100"/>
              <a:buAutoNum type="arabicPeriod"/>
            </a:pPr>
            <a:r>
              <a:rPr b="1" lang="en" sz="1100"/>
              <a:t>H. Naz and S. Ahuja, "Deep learning approach for diabetes prediction using PIMA Indian dataset," </a:t>
            </a:r>
            <a:r>
              <a:rPr b="1" i="1" lang="en" sz="1100"/>
              <a:t>Journal of Diabetes &amp; Metabolic Disorders</a:t>
            </a:r>
            <a:r>
              <a:rPr b="1" lang="en" sz="1100"/>
              <a:t>, 2020. DOI: 10.1007/s40200-020-00520-5.</a:t>
            </a:r>
            <a:endParaRPr b="1"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descr="HD wallpaper: Thank You Text on Black and Brown Board, blackboard ..." id="187" name="Google Shape;187;p16"/>
          <p:cNvPicPr preferRelativeResize="0"/>
          <p:nvPr/>
        </p:nvPicPr>
        <p:blipFill rotWithShape="1">
          <a:blip r:embed="rId3">
            <a:alphaModFix/>
          </a:blip>
          <a:srcRect b="0" l="0" r="0" t="0"/>
          <a:stretch/>
        </p:blipFill>
        <p:spPr>
          <a:xfrm>
            <a:off x="964550" y="182725"/>
            <a:ext cx="7316150" cy="4856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sp>
        <p:nvSpPr>
          <p:cNvPr id="76" name="Google Shape;76;p2"/>
          <p:cNvSpPr txBox="1"/>
          <p:nvPr/>
        </p:nvSpPr>
        <p:spPr>
          <a:xfrm>
            <a:off x="1958600" y="223475"/>
            <a:ext cx="5534100" cy="67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chemeClr val="dk1"/>
                </a:solidFill>
                <a:latin typeface="Work Sans"/>
                <a:ea typeface="Work Sans"/>
                <a:cs typeface="Work Sans"/>
                <a:sym typeface="Work Sans"/>
              </a:rPr>
              <a:t>Introduction and Motivation</a:t>
            </a:r>
            <a:endParaRPr b="0" i="0" sz="2700" u="none" cap="none" strike="noStrike">
              <a:solidFill>
                <a:schemeClr val="dk1"/>
              </a:solidFill>
              <a:latin typeface="Work Sans"/>
              <a:ea typeface="Work Sans"/>
              <a:cs typeface="Work Sans"/>
              <a:sym typeface="Work Sans"/>
            </a:endParaRPr>
          </a:p>
        </p:txBody>
      </p:sp>
      <p:sp>
        <p:nvSpPr>
          <p:cNvPr id="77" name="Google Shape;77;p2"/>
          <p:cNvSpPr/>
          <p:nvPr/>
        </p:nvSpPr>
        <p:spPr>
          <a:xfrm>
            <a:off x="1615800" y="1490662"/>
            <a:ext cx="7119000" cy="339900"/>
          </a:xfrm>
          <a:prstGeom prst="rect">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Work Sans"/>
                <a:ea typeface="Work Sans"/>
                <a:cs typeface="Work Sans"/>
                <a:sym typeface="Work Sans"/>
              </a:rPr>
              <a:t>Diabetes affects over 500 million patients worldwide and continues to rise.</a:t>
            </a:r>
            <a:endParaRPr b="0" i="0" sz="1400" u="none" cap="none" strike="noStrike">
              <a:solidFill>
                <a:srgbClr val="000000"/>
              </a:solidFill>
              <a:latin typeface="Work Sans"/>
              <a:ea typeface="Work Sans"/>
              <a:cs typeface="Work Sans"/>
              <a:sym typeface="Work Sans"/>
            </a:endParaRPr>
          </a:p>
        </p:txBody>
      </p:sp>
      <p:sp>
        <p:nvSpPr>
          <p:cNvPr id="78" name="Google Shape;78;p2"/>
          <p:cNvSpPr/>
          <p:nvPr/>
        </p:nvSpPr>
        <p:spPr>
          <a:xfrm>
            <a:off x="639700" y="1988775"/>
            <a:ext cx="3014400" cy="2794500"/>
          </a:xfrm>
          <a:prstGeom prst="rect">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1A1A1A"/>
                </a:solidFill>
                <a:latin typeface="Arial"/>
                <a:ea typeface="Arial"/>
                <a:cs typeface="Arial"/>
                <a:sym typeface="Arial"/>
              </a:rPr>
              <a:t>Introduction</a:t>
            </a:r>
            <a:endParaRPr b="1" i="0" sz="2200"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1A1A1A"/>
                </a:solidFill>
                <a:latin typeface="Arial"/>
                <a:ea typeface="Arial"/>
                <a:cs typeface="Arial"/>
                <a:sym typeface="Arial"/>
              </a:rPr>
              <a:t>Chronic Disease</a:t>
            </a:r>
            <a:r>
              <a:rPr b="0" i="0" lang="en" sz="1000" u="none" cap="none" strike="noStrike">
                <a:solidFill>
                  <a:srgbClr val="1A1A1A"/>
                </a:solidFill>
                <a:latin typeface="Arial"/>
                <a:ea typeface="Arial"/>
                <a:cs typeface="Arial"/>
                <a:sym typeface="Arial"/>
              </a:rPr>
              <a:t> – Diabetes is a long-term condition that affects how the body processes blood sugar (glucose).</a:t>
            </a:r>
            <a:endParaRPr b="0" i="0" sz="1000"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1A1A1A"/>
                </a:solidFill>
                <a:latin typeface="Arial"/>
                <a:ea typeface="Arial"/>
                <a:cs typeface="Arial"/>
                <a:sym typeface="Arial"/>
              </a:rPr>
              <a:t>Types</a:t>
            </a:r>
            <a:r>
              <a:rPr b="0" i="0" lang="en" sz="1000" u="none" cap="none" strike="noStrike">
                <a:solidFill>
                  <a:srgbClr val="1A1A1A"/>
                </a:solidFill>
                <a:latin typeface="Arial"/>
                <a:ea typeface="Arial"/>
                <a:cs typeface="Arial"/>
                <a:sym typeface="Arial"/>
              </a:rPr>
              <a:t> – There are two main types:</a:t>
            </a:r>
            <a:endParaRPr b="0" i="0" sz="1000" u="none" cap="none" strike="noStrike">
              <a:solidFill>
                <a:srgbClr val="1A1A1A"/>
              </a:solidFill>
              <a:latin typeface="Arial"/>
              <a:ea typeface="Arial"/>
              <a:cs typeface="Arial"/>
              <a:sym typeface="Arial"/>
            </a:endParaRPr>
          </a:p>
          <a:p>
            <a:pPr indent="-292100" lvl="0" marL="457200" marR="0" rtl="0" algn="l">
              <a:lnSpc>
                <a:spcPct val="115000"/>
              </a:lnSpc>
              <a:spcBef>
                <a:spcPts val="1200"/>
              </a:spcBef>
              <a:spcAft>
                <a:spcPts val="0"/>
              </a:spcAft>
              <a:buClr>
                <a:srgbClr val="1A1A1A"/>
              </a:buClr>
              <a:buSzPts val="1000"/>
              <a:buFont typeface="Arial"/>
              <a:buChar char="●"/>
            </a:pPr>
            <a:r>
              <a:rPr b="1" i="0" lang="en" sz="1000" u="none" cap="none" strike="noStrike">
                <a:solidFill>
                  <a:srgbClr val="1A1A1A"/>
                </a:solidFill>
                <a:latin typeface="Arial"/>
                <a:ea typeface="Arial"/>
                <a:cs typeface="Arial"/>
                <a:sym typeface="Arial"/>
              </a:rPr>
              <a:t>Type 1 Diabetes</a:t>
            </a:r>
            <a:r>
              <a:rPr b="0" i="0" lang="en" sz="1000" u="none" cap="none" strike="noStrike">
                <a:solidFill>
                  <a:srgbClr val="1A1A1A"/>
                </a:solidFill>
                <a:latin typeface="Arial"/>
                <a:ea typeface="Arial"/>
                <a:cs typeface="Arial"/>
                <a:sym typeface="Arial"/>
              </a:rPr>
              <a:t> – The immune system attacks insulin-producing cells, requiring lifelong insulin therapy.</a:t>
            </a:r>
            <a:endParaRPr b="0" i="0" sz="1000" u="none" cap="none" strike="noStrike">
              <a:solidFill>
                <a:srgbClr val="1A1A1A"/>
              </a:solidFill>
              <a:latin typeface="Arial"/>
              <a:ea typeface="Arial"/>
              <a:cs typeface="Arial"/>
              <a:sym typeface="Arial"/>
            </a:endParaRPr>
          </a:p>
          <a:p>
            <a:pPr indent="-292100" lvl="0" marL="457200" marR="0" rtl="0" algn="l">
              <a:lnSpc>
                <a:spcPct val="115000"/>
              </a:lnSpc>
              <a:spcBef>
                <a:spcPts val="0"/>
              </a:spcBef>
              <a:spcAft>
                <a:spcPts val="0"/>
              </a:spcAft>
              <a:buClr>
                <a:srgbClr val="1A1A1A"/>
              </a:buClr>
              <a:buSzPts val="1000"/>
              <a:buFont typeface="Arial"/>
              <a:buChar char="●"/>
            </a:pPr>
            <a:r>
              <a:rPr b="1" i="0" lang="en" sz="1000" u="none" cap="none" strike="noStrike">
                <a:solidFill>
                  <a:srgbClr val="1A1A1A"/>
                </a:solidFill>
                <a:latin typeface="Arial"/>
                <a:ea typeface="Arial"/>
                <a:cs typeface="Arial"/>
                <a:sym typeface="Arial"/>
              </a:rPr>
              <a:t>Type 2 Diabetes</a:t>
            </a:r>
            <a:r>
              <a:rPr b="0" i="0" lang="en" sz="1000" u="none" cap="none" strike="noStrike">
                <a:solidFill>
                  <a:srgbClr val="1A1A1A"/>
                </a:solidFill>
                <a:latin typeface="Arial"/>
                <a:ea typeface="Arial"/>
                <a:cs typeface="Arial"/>
                <a:sym typeface="Arial"/>
              </a:rPr>
              <a:t> – The body becomes resistant to insulin, often linked to lifestyle and genetics.</a:t>
            </a:r>
            <a:endParaRPr b="0" i="0" sz="1000" u="none" cap="none" strike="noStrike">
              <a:solidFill>
                <a:srgbClr val="1A1A1A"/>
              </a:solidFill>
              <a:latin typeface="Arial"/>
              <a:ea typeface="Arial"/>
              <a:cs typeface="Arial"/>
              <a:sym typeface="Arial"/>
            </a:endParaRPr>
          </a:p>
          <a:p>
            <a:pPr indent="0" lvl="0" marL="0" marR="0" rtl="0" algn="ctr">
              <a:lnSpc>
                <a:spcPct val="100000"/>
              </a:lnSpc>
              <a:spcBef>
                <a:spcPts val="1200"/>
              </a:spcBef>
              <a:spcAft>
                <a:spcPts val="0"/>
              </a:spcAft>
              <a:buClr>
                <a:srgbClr val="000000"/>
              </a:buClr>
              <a:buSzPts val="1400"/>
              <a:buFont typeface="Arial"/>
              <a:buNone/>
            </a:pPr>
            <a:r>
              <a:t/>
            </a:r>
            <a:endParaRPr b="0" i="0" sz="1400" u="none" cap="none" strike="noStrike">
              <a:solidFill>
                <a:srgbClr val="1A1A1A"/>
              </a:solidFill>
              <a:latin typeface="Work Sans"/>
              <a:ea typeface="Work Sans"/>
              <a:cs typeface="Work Sans"/>
              <a:sym typeface="Work Sans"/>
            </a:endParaRPr>
          </a:p>
        </p:txBody>
      </p:sp>
      <p:sp>
        <p:nvSpPr>
          <p:cNvPr id="79" name="Google Shape;79;p2"/>
          <p:cNvSpPr/>
          <p:nvPr/>
        </p:nvSpPr>
        <p:spPr>
          <a:xfrm>
            <a:off x="4492500" y="1916700"/>
            <a:ext cx="4242300" cy="1310100"/>
          </a:xfrm>
          <a:prstGeom prst="rect">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Work Sans"/>
                <a:ea typeface="Work Sans"/>
                <a:cs typeface="Work Sans"/>
                <a:sym typeface="Work Sans"/>
              </a:rPr>
              <a:t>Objectives</a:t>
            </a:r>
            <a:endParaRPr b="1" i="0" sz="1900" u="none" cap="none" strike="noStrike">
              <a:solidFill>
                <a:srgbClr val="000000"/>
              </a:solidFill>
              <a:latin typeface="Work Sans"/>
              <a:ea typeface="Work Sans"/>
              <a:cs typeface="Work Sans"/>
              <a:sym typeface="Work Sans"/>
            </a:endParaRPr>
          </a:p>
          <a:p>
            <a:pPr indent="-311150" lvl="0" marL="457200" marR="0" rtl="0" algn="l">
              <a:lnSpc>
                <a:spcPct val="100000"/>
              </a:lnSpc>
              <a:spcBef>
                <a:spcPts val="0"/>
              </a:spcBef>
              <a:spcAft>
                <a:spcPts val="0"/>
              </a:spcAft>
              <a:buClr>
                <a:srgbClr val="000000"/>
              </a:buClr>
              <a:buSzPts val="1300"/>
              <a:buFont typeface="Work Sans"/>
              <a:buChar char="●"/>
            </a:pPr>
            <a:r>
              <a:rPr b="0" i="0" lang="en" sz="1300" u="none" cap="none" strike="noStrike">
                <a:solidFill>
                  <a:srgbClr val="000000"/>
                </a:solidFill>
                <a:latin typeface="Work Sans"/>
                <a:ea typeface="Work Sans"/>
                <a:cs typeface="Work Sans"/>
                <a:sym typeface="Work Sans"/>
              </a:rPr>
              <a:t>Develop AI driven approach to address diabetes</a:t>
            </a:r>
            <a:endParaRPr b="0" i="0" sz="1300" u="none" cap="none" strike="noStrike">
              <a:solidFill>
                <a:srgbClr val="000000"/>
              </a:solidFill>
              <a:latin typeface="Work Sans"/>
              <a:ea typeface="Work Sans"/>
              <a:cs typeface="Work Sans"/>
              <a:sym typeface="Work Sans"/>
            </a:endParaRPr>
          </a:p>
          <a:p>
            <a:pPr indent="-311150" lvl="0" marL="457200" marR="0" rtl="0" algn="l">
              <a:lnSpc>
                <a:spcPct val="100000"/>
              </a:lnSpc>
              <a:spcBef>
                <a:spcPts val="0"/>
              </a:spcBef>
              <a:spcAft>
                <a:spcPts val="0"/>
              </a:spcAft>
              <a:buClr>
                <a:srgbClr val="000000"/>
              </a:buClr>
              <a:buSzPts val="1300"/>
              <a:buFont typeface="Work Sans"/>
              <a:buChar char="●"/>
            </a:pPr>
            <a:r>
              <a:rPr b="0" i="0" lang="en" sz="1300" u="none" cap="none" strike="noStrike">
                <a:solidFill>
                  <a:srgbClr val="000000"/>
                </a:solidFill>
                <a:latin typeface="Work Sans"/>
                <a:ea typeface="Work Sans"/>
                <a:cs typeface="Work Sans"/>
                <a:sym typeface="Work Sans"/>
              </a:rPr>
              <a:t>Bridge the gap between traditional diagnosis and AI-based Model for diabetes</a:t>
            </a:r>
            <a:endParaRPr b="0" i="0" sz="1300" u="none" cap="none" strike="noStrike">
              <a:solidFill>
                <a:srgbClr val="000000"/>
              </a:solidFill>
              <a:latin typeface="Work Sans"/>
              <a:ea typeface="Work Sans"/>
              <a:cs typeface="Work Sans"/>
              <a:sym typeface="Work Sans"/>
            </a:endParaRPr>
          </a:p>
        </p:txBody>
      </p:sp>
      <p:pic>
        <p:nvPicPr>
          <p:cNvPr id="80" name="Google Shape;80;p2"/>
          <p:cNvPicPr preferRelativeResize="0"/>
          <p:nvPr/>
        </p:nvPicPr>
        <p:blipFill rotWithShape="1">
          <a:blip r:embed="rId3">
            <a:alphaModFix/>
          </a:blip>
          <a:srcRect b="0" l="0" r="0" t="0"/>
          <a:stretch/>
        </p:blipFill>
        <p:spPr>
          <a:xfrm>
            <a:off x="4024725" y="3257525"/>
            <a:ext cx="2409675" cy="1786749"/>
          </a:xfrm>
          <a:prstGeom prst="rect">
            <a:avLst/>
          </a:prstGeom>
          <a:noFill/>
          <a:ln>
            <a:noFill/>
          </a:ln>
        </p:spPr>
      </p:pic>
      <p:pic>
        <p:nvPicPr>
          <p:cNvPr id="81" name="Google Shape;81;p2"/>
          <p:cNvPicPr preferRelativeResize="0"/>
          <p:nvPr/>
        </p:nvPicPr>
        <p:blipFill rotWithShape="1">
          <a:blip r:embed="rId4">
            <a:alphaModFix/>
          </a:blip>
          <a:srcRect b="0" l="0" r="0" t="0"/>
          <a:stretch/>
        </p:blipFill>
        <p:spPr>
          <a:xfrm>
            <a:off x="6700650" y="3312950"/>
            <a:ext cx="1678150" cy="1678150"/>
          </a:xfrm>
          <a:prstGeom prst="rect">
            <a:avLst/>
          </a:prstGeom>
          <a:noFill/>
          <a:ln>
            <a:noFill/>
          </a:ln>
        </p:spPr>
      </p:pic>
      <p:sp>
        <p:nvSpPr>
          <p:cNvPr id="82" name="Google Shape;82;p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Introduction and Motivation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3"/>
          <p:cNvSpPr/>
          <p:nvPr/>
        </p:nvSpPr>
        <p:spPr>
          <a:xfrm>
            <a:off x="565225" y="1383300"/>
            <a:ext cx="2975100" cy="1924200"/>
          </a:xfrm>
          <a:prstGeom prst="rect">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Work Sans"/>
                <a:ea typeface="Work Sans"/>
                <a:cs typeface="Work Sans"/>
                <a:sym typeface="Work Sans"/>
              </a:rPr>
              <a:t>What is the topic about?</a:t>
            </a:r>
            <a:endParaRPr b="1" i="0" sz="1500" u="none" cap="none" strike="noStrike">
              <a:solidFill>
                <a:schemeClr val="dk1"/>
              </a:solidFill>
              <a:latin typeface="Work Sans"/>
              <a:ea typeface="Work Sans"/>
              <a:cs typeface="Work Sans"/>
              <a:sym typeface="Work Sans"/>
            </a:endParaRPr>
          </a:p>
          <a:p>
            <a:pPr indent="-292100" lvl="0" marL="457200" marR="0" rtl="0" algn="l">
              <a:lnSpc>
                <a:spcPct val="115000"/>
              </a:lnSpc>
              <a:spcBef>
                <a:spcPts val="1200"/>
              </a:spcBef>
              <a:spcAft>
                <a:spcPts val="0"/>
              </a:spcAft>
              <a:buClr>
                <a:schemeClr val="dk1"/>
              </a:buClr>
              <a:buSzPts val="1000"/>
              <a:buFont typeface="Work Sans"/>
              <a:buChar char="●"/>
            </a:pPr>
            <a:r>
              <a:rPr b="1" i="0" lang="en" sz="1000" u="none" cap="none" strike="noStrike">
                <a:solidFill>
                  <a:schemeClr val="dk1"/>
                </a:solidFill>
                <a:latin typeface="Arial"/>
                <a:ea typeface="Arial"/>
                <a:cs typeface="Arial"/>
                <a:sym typeface="Arial"/>
              </a:rPr>
              <a:t>Leveraging AI-powered Data Completion to Improve Diabetes Prediction</a:t>
            </a:r>
            <a:endParaRPr b="1"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Work Sans"/>
              <a:buChar char="●"/>
            </a:pPr>
            <a:r>
              <a:rPr b="0" i="0" lang="en" sz="1000" u="none" cap="none" strike="noStrike">
                <a:solidFill>
                  <a:schemeClr val="dk1"/>
                </a:solidFill>
                <a:latin typeface="Arial"/>
                <a:ea typeface="Arial"/>
                <a:cs typeface="Arial"/>
                <a:sym typeface="Arial"/>
              </a:rPr>
              <a:t>AI fills gaps in diabetes-related data caused by missing values, inconsistent records, and time delays using advanced machine learning models.</a:t>
            </a:r>
            <a:endParaRPr b="0" i="0" sz="1000" u="none" cap="none" strike="noStrike">
              <a:solidFill>
                <a:schemeClr val="dk1"/>
              </a:solidFill>
              <a:latin typeface="Arial"/>
              <a:ea typeface="Arial"/>
              <a:cs typeface="Arial"/>
              <a:sym typeface="Arial"/>
            </a:endParaRPr>
          </a:p>
          <a:p>
            <a:pPr indent="0" lvl="0" marL="457200" marR="0" rtl="0" algn="ctr">
              <a:lnSpc>
                <a:spcPct val="100000"/>
              </a:lnSpc>
              <a:spcBef>
                <a:spcPts val="1200"/>
              </a:spcBef>
              <a:spcAft>
                <a:spcPts val="0"/>
              </a:spcAft>
              <a:buClr>
                <a:srgbClr val="000000"/>
              </a:buClr>
              <a:buSzPts val="1000"/>
              <a:buFont typeface="Arial"/>
              <a:buNone/>
            </a:pPr>
            <a:r>
              <a:t/>
            </a:r>
            <a:endParaRPr b="0" i="0" sz="1000" u="none" cap="none" strike="noStrike">
              <a:solidFill>
                <a:schemeClr val="dk1"/>
              </a:solidFill>
              <a:latin typeface="Work Sans"/>
              <a:ea typeface="Work Sans"/>
              <a:cs typeface="Work Sans"/>
              <a:sym typeface="Work Sans"/>
            </a:endParaRPr>
          </a:p>
        </p:txBody>
      </p:sp>
      <p:sp>
        <p:nvSpPr>
          <p:cNvPr id="88" name="Google Shape;88;p3"/>
          <p:cNvSpPr/>
          <p:nvPr/>
        </p:nvSpPr>
        <p:spPr>
          <a:xfrm>
            <a:off x="565225" y="3427600"/>
            <a:ext cx="2975100" cy="1759200"/>
          </a:xfrm>
          <a:prstGeom prst="rect">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Work Sans"/>
                <a:ea typeface="Work Sans"/>
                <a:cs typeface="Work Sans"/>
                <a:sym typeface="Work Sans"/>
              </a:rPr>
              <a:t>Relevance in Today's World</a:t>
            </a:r>
            <a:endParaRPr b="1" i="0" sz="1600" u="none" cap="none" strike="noStrike">
              <a:solidFill>
                <a:schemeClr val="dk1"/>
              </a:solidFill>
              <a:latin typeface="Work Sans"/>
              <a:ea typeface="Work Sans"/>
              <a:cs typeface="Work Sans"/>
              <a:sym typeface="Work Sans"/>
            </a:endParaRPr>
          </a:p>
          <a:p>
            <a:pPr indent="-285750" lvl="0" marL="457200" marR="0" rtl="0" algn="ctr">
              <a:lnSpc>
                <a:spcPct val="100000"/>
              </a:lnSpc>
              <a:spcBef>
                <a:spcPts val="0"/>
              </a:spcBef>
              <a:spcAft>
                <a:spcPts val="0"/>
              </a:spcAft>
              <a:buClr>
                <a:schemeClr val="dk1"/>
              </a:buClr>
              <a:buSzPts val="900"/>
              <a:buFont typeface="Work Sans"/>
              <a:buChar char="●"/>
            </a:pPr>
            <a:r>
              <a:rPr b="0" i="0" lang="en" sz="900" u="none" cap="none" strike="noStrike">
                <a:solidFill>
                  <a:schemeClr val="dk1"/>
                </a:solidFill>
                <a:latin typeface="Work Sans"/>
                <a:ea typeface="Work Sans"/>
                <a:cs typeface="Work Sans"/>
                <a:sym typeface="Work Sans"/>
              </a:rPr>
              <a:t>Diabetes is becoming more common due to lifestyle and genetic factors.</a:t>
            </a:r>
            <a:endParaRPr b="0" i="0" sz="900" u="none" cap="none" strike="noStrike">
              <a:solidFill>
                <a:schemeClr val="dk1"/>
              </a:solidFill>
              <a:latin typeface="Work Sans"/>
              <a:ea typeface="Work Sans"/>
              <a:cs typeface="Work Sans"/>
              <a:sym typeface="Work Sans"/>
            </a:endParaRPr>
          </a:p>
          <a:p>
            <a:pPr indent="-285750" lvl="0" marL="457200" marR="0" rtl="0" algn="ctr">
              <a:lnSpc>
                <a:spcPct val="100000"/>
              </a:lnSpc>
              <a:spcBef>
                <a:spcPts val="0"/>
              </a:spcBef>
              <a:spcAft>
                <a:spcPts val="0"/>
              </a:spcAft>
              <a:buClr>
                <a:schemeClr val="dk1"/>
              </a:buClr>
              <a:buSzPts val="900"/>
              <a:buFont typeface="Work Sans"/>
              <a:buChar char="●"/>
            </a:pPr>
            <a:r>
              <a:rPr b="0" i="0" lang="en" sz="900" u="none" cap="none" strike="noStrike">
                <a:solidFill>
                  <a:schemeClr val="dk1"/>
                </a:solidFill>
                <a:latin typeface="Work Sans"/>
                <a:ea typeface="Work Sans"/>
                <a:cs typeface="Work Sans"/>
                <a:sym typeface="Work Sans"/>
              </a:rPr>
              <a:t>Healthcare organizations use machine learning to improve early detection and treatment.</a:t>
            </a:r>
            <a:endParaRPr b="0" i="0" sz="900" u="none" cap="none" strike="noStrike">
              <a:solidFill>
                <a:schemeClr val="dk1"/>
              </a:solidFill>
              <a:latin typeface="Work Sans"/>
              <a:ea typeface="Work Sans"/>
              <a:cs typeface="Work Sans"/>
              <a:sym typeface="Work Sans"/>
            </a:endParaRPr>
          </a:p>
          <a:p>
            <a:pPr indent="-285750" lvl="0" marL="457200" marR="0" rtl="0" algn="ctr">
              <a:lnSpc>
                <a:spcPct val="100000"/>
              </a:lnSpc>
              <a:spcBef>
                <a:spcPts val="0"/>
              </a:spcBef>
              <a:spcAft>
                <a:spcPts val="0"/>
              </a:spcAft>
              <a:buClr>
                <a:schemeClr val="dk1"/>
              </a:buClr>
              <a:buSzPts val="900"/>
              <a:buFont typeface="Work Sans"/>
              <a:buChar char="●"/>
            </a:pPr>
            <a:r>
              <a:rPr b="0" i="0" lang="en" sz="900" u="none" cap="none" strike="noStrike">
                <a:solidFill>
                  <a:schemeClr val="dk1"/>
                </a:solidFill>
                <a:latin typeface="Work Sans"/>
                <a:ea typeface="Work Sans"/>
                <a:cs typeface="Work Sans"/>
                <a:sym typeface="Work Sans"/>
              </a:rPr>
              <a:t>Possible use in personalized medicine for better patient care.</a:t>
            </a:r>
            <a:endParaRPr b="0" i="0" sz="900" u="none" cap="none" strike="noStrike">
              <a:solidFill>
                <a:schemeClr val="dk1"/>
              </a:solidFill>
              <a:latin typeface="Work Sans"/>
              <a:ea typeface="Work Sans"/>
              <a:cs typeface="Work Sans"/>
              <a:sym typeface="Work Sans"/>
            </a:endParaRPr>
          </a:p>
          <a:p>
            <a:pPr indent="-285750" lvl="0" marL="457200" marR="0" rtl="0" algn="ctr">
              <a:lnSpc>
                <a:spcPct val="100000"/>
              </a:lnSpc>
              <a:spcBef>
                <a:spcPts val="0"/>
              </a:spcBef>
              <a:spcAft>
                <a:spcPts val="0"/>
              </a:spcAft>
              <a:buClr>
                <a:schemeClr val="dk1"/>
              </a:buClr>
              <a:buSzPts val="900"/>
              <a:buFont typeface="Work Sans"/>
              <a:buChar char="●"/>
            </a:pPr>
            <a:r>
              <a:rPr b="0" i="0" lang="en" sz="900" u="none" cap="none" strike="noStrike">
                <a:solidFill>
                  <a:schemeClr val="dk1"/>
                </a:solidFill>
                <a:latin typeface="Work Sans"/>
                <a:ea typeface="Work Sans"/>
                <a:cs typeface="Work Sans"/>
                <a:sym typeface="Work Sans"/>
              </a:rPr>
              <a:t>Helps doctors make accurate predictions and decisions based on data.</a:t>
            </a:r>
            <a:endParaRPr b="0" i="0" sz="9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Work Sans"/>
              <a:ea typeface="Work Sans"/>
              <a:cs typeface="Work Sans"/>
              <a:sym typeface="Work Sans"/>
            </a:endParaRPr>
          </a:p>
        </p:txBody>
      </p:sp>
      <p:sp>
        <p:nvSpPr>
          <p:cNvPr id="89" name="Google Shape;89;p3"/>
          <p:cNvSpPr/>
          <p:nvPr/>
        </p:nvSpPr>
        <p:spPr>
          <a:xfrm>
            <a:off x="4188700" y="1383300"/>
            <a:ext cx="4899900" cy="2318400"/>
          </a:xfrm>
          <a:prstGeom prst="rect">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dk1"/>
                </a:solidFill>
                <a:latin typeface="Work Sans"/>
                <a:ea typeface="Work Sans"/>
                <a:cs typeface="Work Sans"/>
                <a:sym typeface="Work Sans"/>
              </a:rPr>
              <a:t>Importance</a:t>
            </a:r>
            <a:endParaRPr b="1" i="0" sz="1300" u="none" cap="none" strike="noStrike">
              <a:solidFill>
                <a:schemeClr val="dk1"/>
              </a:solidFill>
              <a:latin typeface="Work Sans"/>
              <a:ea typeface="Work Sans"/>
              <a:cs typeface="Work Sans"/>
              <a:sym typeface="Work Sans"/>
            </a:endParaRPr>
          </a:p>
          <a:p>
            <a:pPr indent="0" lvl="0" marL="0" marR="0" rtl="0" algn="l">
              <a:lnSpc>
                <a:spcPct val="115000"/>
              </a:lnSpc>
              <a:spcBef>
                <a:spcPts val="120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In diabetes care, real-time data analysis is crucial for early detection and effective treatment.</a:t>
            </a:r>
            <a:endParaRPr b="0" i="0" sz="10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Current Limitations:</a:t>
            </a:r>
            <a:endParaRPr b="1" i="0" sz="1000" u="none" cap="none" strike="noStrike">
              <a:solidFill>
                <a:schemeClr val="dk1"/>
              </a:solidFill>
              <a:latin typeface="Arial"/>
              <a:ea typeface="Arial"/>
              <a:cs typeface="Arial"/>
              <a:sym typeface="Arial"/>
            </a:endParaRPr>
          </a:p>
          <a:p>
            <a:pPr indent="-292100" lvl="0" marL="457200" marR="0" rtl="0" algn="l">
              <a:lnSpc>
                <a:spcPct val="115000"/>
              </a:lnSpc>
              <a:spcBef>
                <a:spcPts val="120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Missing or incomplete patient data affects accurate predictions.</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Delays in diagnosis can lead to complications.</a:t>
            </a:r>
            <a:endParaRPr b="0" i="0" sz="10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AI based solutions can address this challenges</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1200"/>
              </a:spcBef>
              <a:spcAft>
                <a:spcPts val="0"/>
              </a:spcAft>
              <a:buClr>
                <a:srgbClr val="000000"/>
              </a:buClr>
              <a:buSzPts val="1300"/>
              <a:buFont typeface="Arial"/>
              <a:buNone/>
            </a:pPr>
            <a:r>
              <a:t/>
            </a:r>
            <a:endParaRPr b="1" i="0" sz="1300" u="none" cap="none" strike="noStrike">
              <a:solidFill>
                <a:schemeClr val="dk1"/>
              </a:solidFill>
              <a:latin typeface="Work Sans"/>
              <a:ea typeface="Work Sans"/>
              <a:cs typeface="Work Sans"/>
              <a:sym typeface="Work Sans"/>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Work Sans"/>
              <a:ea typeface="Work Sans"/>
              <a:cs typeface="Work Sans"/>
              <a:sym typeface="Work Sans"/>
            </a:endParaRPr>
          </a:p>
        </p:txBody>
      </p:sp>
      <p:pic>
        <p:nvPicPr>
          <p:cNvPr descr="DOD adopts 5 principles of artificial intelligence ethics ..." id="90" name="Google Shape;90;p3"/>
          <p:cNvPicPr preferRelativeResize="0"/>
          <p:nvPr/>
        </p:nvPicPr>
        <p:blipFill rotWithShape="1">
          <a:blip r:embed="rId3">
            <a:alphaModFix/>
          </a:blip>
          <a:srcRect b="0" l="0" r="0" t="0"/>
          <a:stretch/>
        </p:blipFill>
        <p:spPr>
          <a:xfrm>
            <a:off x="4181800" y="3773950"/>
            <a:ext cx="4899901" cy="1759199"/>
          </a:xfrm>
          <a:prstGeom prst="rect">
            <a:avLst/>
          </a:prstGeom>
          <a:noFill/>
          <a:ln>
            <a:noFill/>
          </a:ln>
        </p:spPr>
      </p:pic>
      <p:sp>
        <p:nvSpPr>
          <p:cNvPr id="91" name="Google Shape;91;p3"/>
          <p:cNvSpPr txBox="1"/>
          <p:nvPr/>
        </p:nvSpPr>
        <p:spPr>
          <a:xfrm rot="10800000">
            <a:off x="1110750" y="-90525"/>
            <a:ext cx="403500" cy="27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FFFFFF"/>
              </a:solidFill>
              <a:latin typeface="Work Sans"/>
              <a:ea typeface="Work Sans"/>
              <a:cs typeface="Work Sans"/>
              <a:sym typeface="Work Sans"/>
            </a:endParaRPr>
          </a:p>
        </p:txBody>
      </p:sp>
      <p:sp>
        <p:nvSpPr>
          <p:cNvPr id="92" name="Google Shape;92;p3"/>
          <p:cNvSpPr txBox="1"/>
          <p:nvPr>
            <p:ph type="title"/>
          </p:nvPr>
        </p:nvSpPr>
        <p:spPr>
          <a:xfrm>
            <a:off x="311700" y="359625"/>
            <a:ext cx="8520600" cy="623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How ML can help address Diabetes?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Literature Review</a:t>
            </a:r>
            <a:endParaRPr/>
          </a:p>
        </p:txBody>
      </p:sp>
      <p:graphicFrame>
        <p:nvGraphicFramePr>
          <p:cNvPr id="98" name="Google Shape;98;p4"/>
          <p:cNvGraphicFramePr/>
          <p:nvPr/>
        </p:nvGraphicFramePr>
        <p:xfrm>
          <a:off x="1157425" y="1601025"/>
          <a:ext cx="3000000" cy="3000000"/>
        </p:xfrm>
        <a:graphic>
          <a:graphicData uri="http://schemas.openxmlformats.org/drawingml/2006/table">
            <a:tbl>
              <a:tblPr>
                <a:noFill/>
                <a:tableStyleId>{65DCFD79-D029-4AD5-B955-18FD359EED90}</a:tableStyleId>
              </a:tblPr>
              <a:tblGrid>
                <a:gridCol w="1447800"/>
                <a:gridCol w="1447800"/>
                <a:gridCol w="971550"/>
                <a:gridCol w="2647950"/>
                <a:gridCol w="1228725"/>
              </a:tblGrid>
              <a:tr h="4403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Title</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Author</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Year</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Methodology</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Finding</a:t>
                      </a:r>
                      <a:endParaRPr b="1" sz="1400" u="none" cap="none" strike="noStrike"/>
                    </a:p>
                  </a:txBody>
                  <a:tcPr marT="91425" marB="91425" marR="91425" marL="91425"/>
                </a:tc>
              </a:tr>
              <a:tr h="15887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Precision in Diabetes Diagnosis: Harnessing Ensemble Methods in Machine Learning </a:t>
                      </a:r>
                      <a:endParaRPr sz="13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Sai Pranay Geetla,</a:t>
                      </a:r>
                      <a:endParaRPr sz="1300" u="none" cap="none" strike="noStrike"/>
                    </a:p>
                    <a:p>
                      <a:pPr indent="0" lvl="0" marL="0" marR="0" rtl="0" algn="l">
                        <a:lnSpc>
                          <a:spcPct val="100000"/>
                        </a:lnSpc>
                        <a:spcBef>
                          <a:spcPts val="0"/>
                        </a:spcBef>
                        <a:spcAft>
                          <a:spcPts val="0"/>
                        </a:spcAft>
                        <a:buClr>
                          <a:srgbClr val="000000"/>
                        </a:buClr>
                        <a:buSzPts val="1300"/>
                        <a:buFont typeface="Arial"/>
                        <a:buNone/>
                      </a:pPr>
                      <a:r>
                        <a:rPr lang="en" sz="1300" u="none" cap="none" strike="noStrike"/>
                        <a:t>Ranjith Reddy.S,</a:t>
                      </a:r>
                      <a:endParaRPr sz="1300" u="none" cap="none" strike="noStrike"/>
                    </a:p>
                    <a:p>
                      <a:pPr indent="0" lvl="0" marL="0" marR="0" rtl="0" algn="l">
                        <a:lnSpc>
                          <a:spcPct val="100000"/>
                        </a:lnSpc>
                        <a:spcBef>
                          <a:spcPts val="0"/>
                        </a:spcBef>
                        <a:spcAft>
                          <a:spcPts val="0"/>
                        </a:spcAft>
                        <a:buClr>
                          <a:srgbClr val="000000"/>
                        </a:buClr>
                        <a:buSzPts val="1300"/>
                        <a:buFont typeface="Arial"/>
                        <a:buNone/>
                      </a:pPr>
                      <a:r>
                        <a:rPr lang="en" sz="1300" u="none" cap="none" strike="noStrike"/>
                        <a:t>Siri Chandana Cheedalla</a:t>
                      </a:r>
                      <a:endParaRPr sz="13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2024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The paper presents an ensemble-based approach for diabetes detection, integrating Gradient Boosting, AdaBoost, XGBoost, Random Forest, and CatBoost. It employs data preprocessing, augmentation, and GridSearchCV for hyperparameter tuning, achieving superior accuracy over single-model methods in predictive healthcare analytics.</a:t>
                      </a:r>
                      <a:endParaRPr sz="13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Lack of advanced feature engineering for optimization.</a:t>
                      </a:r>
                      <a:endParaRPr sz="1400" u="none" cap="none" strike="noStrike"/>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graphicFrame>
        <p:nvGraphicFramePr>
          <p:cNvPr id="103" name="Google Shape;103;p5"/>
          <p:cNvGraphicFramePr/>
          <p:nvPr/>
        </p:nvGraphicFramePr>
        <p:xfrm>
          <a:off x="238125" y="71425"/>
          <a:ext cx="3000000" cy="3000000"/>
        </p:xfrm>
        <a:graphic>
          <a:graphicData uri="http://schemas.openxmlformats.org/drawingml/2006/table">
            <a:tbl>
              <a:tblPr>
                <a:noFill/>
                <a:tableStyleId>{65DCFD79-D029-4AD5-B955-18FD359EED90}</a:tableStyleId>
              </a:tblPr>
              <a:tblGrid>
                <a:gridCol w="1710700"/>
                <a:gridCol w="1548775"/>
                <a:gridCol w="1017250"/>
                <a:gridCol w="2702725"/>
                <a:gridCol w="1574000"/>
              </a:tblGrid>
              <a:tr h="4592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Title</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Author</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Year</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Methodology</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Finding</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285950">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Diabetes Prediction using Machine Learning Techniques</a:t>
                      </a:r>
                      <a:endParaRPr sz="130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7620" lvl="0" marL="0" marR="501015" rtl="0" algn="l">
                        <a:lnSpc>
                          <a:spcPct val="100000"/>
                        </a:lnSpc>
                        <a:spcBef>
                          <a:spcPts val="0"/>
                        </a:spcBef>
                        <a:spcAft>
                          <a:spcPts val="0"/>
                        </a:spcAft>
                        <a:buClr>
                          <a:srgbClr val="000000"/>
                        </a:buClr>
                        <a:buSzPts val="1300"/>
                        <a:buFont typeface="Arial"/>
                        <a:buNone/>
                      </a:pPr>
                      <a:r>
                        <a:rPr lang="en" sz="1300" u="none" cap="none" strike="noStrike">
                          <a:solidFill>
                            <a:srgbClr val="1A1A1A"/>
                          </a:solidFill>
                        </a:rPr>
                        <a:t>Mitushi Soni and Dr. Sunita Verma</a:t>
                      </a:r>
                      <a:endParaRPr sz="700" u="none" cap="none" strike="noStrike">
                        <a:solidFill>
                          <a:srgbClr val="1A1A1A"/>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202</a:t>
                      </a:r>
                      <a:r>
                        <a:rPr lang="en"/>
                        <a:t>0</a:t>
                      </a:r>
                      <a:endParaRPr sz="140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The study applies machine learning techniques, including KNN, SVM, Decision Tree, Logistic Regression, Random Forest, and Gradient Boosting, for diabetes prediction. Data preprocessing handles missing values, and models are trained, tested, and compared for accuracy evaluation and performance optimization.</a:t>
                      </a:r>
                      <a:endParaRPr sz="130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The study lacks optimal feature selection techniques, impacting model efficiency and interpretability in diabetes prediction.</a:t>
                      </a:r>
                      <a:endParaRPr sz="1300" u="none" cap="none" strike="noStrike"/>
                    </a:p>
                  </a:txBody>
                  <a:tcPr marT="91425" marB="91425" marR="91425" marL="91425">
                    <a:lnT cap="flat" cmpd="sng" w="9525">
                      <a:solidFill>
                        <a:srgbClr val="9E9E9E"/>
                      </a:solidFill>
                      <a:prstDash val="solid"/>
                      <a:round/>
                      <a:headEnd len="sm" w="sm" type="none"/>
                      <a:tailEnd len="sm" w="sm" type="none"/>
                    </a:lnT>
                  </a:tcPr>
                </a:tc>
              </a:tr>
              <a:tr h="2074500">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A Decision Support System for Diabetes Prediction Using Machine Learning and Deep Learning Techniques</a:t>
                      </a:r>
                      <a:r>
                        <a:rPr lang="en" sz="1400" u="none" cap="none" strike="noStrike"/>
                        <a:t>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990"/>
                        <a:buFont typeface="Arial"/>
                        <a:buNone/>
                      </a:pPr>
                      <a:r>
                        <a:rPr lang="en" sz="1300" u="none" cap="none" strike="noStrike">
                          <a:solidFill>
                            <a:srgbClr val="1A1A1A"/>
                          </a:solidFill>
                        </a:rPr>
                        <a:t>Akhtar Jamil,Jawad Rasheed</a:t>
                      </a:r>
                      <a:endParaRPr sz="1300" u="none" cap="none" strike="noStrike">
                        <a:solidFill>
                          <a:srgbClr val="1A1A1A"/>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a:t>
                      </a:r>
                      <a:r>
                        <a:rPr lang="en"/>
                        <a:t>19</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The study compares machine learning and deep learning methods for diabetes prediction, using SVM, Random Forest, and CNN. Data preprocessing includes normalization and splitting. Models are trained, tested, and evaluated for accuracy, with Random Forest achieving the best performance</a:t>
                      </a:r>
                      <a:r>
                        <a:rPr lang="en" sz="1400" u="none" cap="none" strike="noStrike"/>
                        <a: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Despite using CNN it still lacks behind </a:t>
                      </a:r>
                      <a:endParaRPr sz="1300" u="none" cap="none" strike="noStrike"/>
                    </a:p>
                    <a:p>
                      <a:pPr indent="0" lvl="0" marL="0" marR="0" rtl="0" algn="l">
                        <a:lnSpc>
                          <a:spcPct val="100000"/>
                        </a:lnSpc>
                        <a:spcBef>
                          <a:spcPts val="0"/>
                        </a:spcBef>
                        <a:spcAft>
                          <a:spcPts val="0"/>
                        </a:spcAft>
                        <a:buClr>
                          <a:srgbClr val="000000"/>
                        </a:buClr>
                        <a:buSzPts val="1300"/>
                        <a:buFont typeface="Arial"/>
                        <a:buNone/>
                      </a:pPr>
                      <a:r>
                        <a:rPr lang="en" sz="1300" u="none" cap="none" strike="noStrike"/>
                        <a:t>Random Forest in terms of accuracy.The accuracy can be achieved through DL Hyperparameter</a:t>
                      </a:r>
                      <a:endParaRPr sz="1300" u="none" cap="none" strike="noStrike"/>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graphicFrame>
        <p:nvGraphicFramePr>
          <p:cNvPr id="108" name="Google Shape;108;p6"/>
          <p:cNvGraphicFramePr/>
          <p:nvPr/>
        </p:nvGraphicFramePr>
        <p:xfrm>
          <a:off x="295275" y="95275"/>
          <a:ext cx="3000000" cy="3000000"/>
        </p:xfrm>
        <a:graphic>
          <a:graphicData uri="http://schemas.openxmlformats.org/drawingml/2006/table">
            <a:tbl>
              <a:tblPr>
                <a:noFill/>
                <a:tableStyleId>{65DCFD79-D029-4AD5-B955-18FD359EED90}</a:tableStyleId>
              </a:tblPr>
              <a:tblGrid>
                <a:gridCol w="1710700"/>
                <a:gridCol w="1548775"/>
                <a:gridCol w="1017250"/>
                <a:gridCol w="2702725"/>
                <a:gridCol w="1574000"/>
              </a:tblGrid>
              <a:tr h="4592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Title</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Author</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Year</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Methodology</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Finding</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099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Diabetes Prediction Using Machine Learning</a:t>
                      </a:r>
                      <a:endParaRPr sz="130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7620" lvl="0" marL="0" marR="501015" rtl="0" algn="l">
                        <a:lnSpc>
                          <a:spcPct val="100000"/>
                        </a:lnSpc>
                        <a:spcBef>
                          <a:spcPts val="0"/>
                        </a:spcBef>
                        <a:spcAft>
                          <a:spcPts val="0"/>
                        </a:spcAft>
                        <a:buClr>
                          <a:srgbClr val="000000"/>
                        </a:buClr>
                        <a:buSzPts val="1300"/>
                        <a:buFont typeface="Arial"/>
                        <a:buNone/>
                      </a:pPr>
                      <a:r>
                        <a:rPr lang="en" sz="1300" u="none" cap="none" strike="noStrike">
                          <a:solidFill>
                            <a:srgbClr val="1A1A1A"/>
                          </a:solidFill>
                        </a:rPr>
                        <a:t>KM Jyoti Rani </a:t>
                      </a:r>
                      <a:endParaRPr sz="700" u="none" cap="none" strike="noStrike">
                        <a:solidFill>
                          <a:srgbClr val="1A1A1A"/>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202</a:t>
                      </a:r>
                      <a:r>
                        <a:rPr lang="en"/>
                        <a:t>0</a:t>
                      </a:r>
                      <a:endParaRPr sz="140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The study utilizes machine learning techniques, including KNN, Logistic Regression, Random Forest, SVM, and Decision Tree, for diabetes prediction. The dataset undergoes preprocessing, and models are trained, tested, and evaluated. Decision Tree achieves the highest accuracy, demonstrating superior predictive performance.</a:t>
                      </a:r>
                      <a:endParaRPr sz="130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Achieved Good accuracy of 98% in Decision Tree but it might lead to overfitting</a:t>
                      </a:r>
                      <a:endParaRPr sz="1300" u="none" cap="none" strike="noStrike"/>
                    </a:p>
                  </a:txBody>
                  <a:tcPr marT="91425" marB="91425" marR="91425" marL="91425">
                    <a:lnT cap="flat" cmpd="sng" w="9525">
                      <a:solidFill>
                        <a:srgbClr val="9E9E9E"/>
                      </a:solidFill>
                      <a:prstDash val="solid"/>
                      <a:round/>
                      <a:headEnd len="sm" w="sm" type="none"/>
                      <a:tailEnd len="sm" w="sm" type="none"/>
                    </a:lnT>
                  </a:tcPr>
                </a:tc>
              </a:tr>
              <a:tr h="4416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Diabetes Prediction using Machine Learning Algorithms</a:t>
                      </a:r>
                      <a:r>
                        <a:rPr lang="en" sz="1400" u="none" cap="none" strike="noStrike"/>
                        <a:t>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rgbClr val="1A1A1A"/>
                          </a:solidFill>
                        </a:rPr>
                        <a:t>Aishwarya Mujumdara , </a:t>
                      </a:r>
                      <a:endParaRPr sz="1300" u="none" cap="none" strike="noStrike">
                        <a:solidFill>
                          <a:srgbClr val="1A1A1A"/>
                        </a:solidFill>
                      </a:endParaRPr>
                    </a:p>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rgbClr val="1A1A1A"/>
                          </a:solidFill>
                        </a:rPr>
                        <a:t>Dr. Vaidehi</a:t>
                      </a:r>
                      <a:endParaRPr sz="1300" u="none" cap="none" strike="noStrike">
                        <a:solidFill>
                          <a:srgbClr val="1A1A1A"/>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a:t>
                      </a:r>
                      <a:r>
                        <a:rPr lang="en"/>
                        <a:t>19</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The methodology includes dataset collection, preprocessing, and applying Logistic Regression, Random Forest, AdaBoost, and K-means clustering, with pipeline modeling optimizing accuracy using evaluation metrics for diabetes prediction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 Overall accuracy is high, but recall for diabetic cases is poor.</a:t>
                      </a:r>
                      <a:endParaRPr sz="1300" u="none" cap="none" strike="noStrike"/>
                    </a:p>
                    <a:p>
                      <a:pPr indent="0" lvl="0" marL="0" marR="0" rtl="0" algn="l">
                        <a:lnSpc>
                          <a:spcPct val="100000"/>
                        </a:lnSpc>
                        <a:spcBef>
                          <a:spcPts val="0"/>
                        </a:spcBef>
                        <a:spcAft>
                          <a:spcPts val="0"/>
                        </a:spcAft>
                        <a:buClr>
                          <a:srgbClr val="000000"/>
                        </a:buClr>
                        <a:buSzPts val="1300"/>
                        <a:buFont typeface="Arial"/>
                        <a:buNone/>
                      </a:pPr>
                      <a:r>
                        <a:rPr lang="en" sz="1300" u="none" cap="none" strike="noStrike"/>
                        <a:t>Might be due to high false negatives</a:t>
                      </a:r>
                      <a:endParaRPr sz="1300" u="none" cap="none" strike="noStrike"/>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graphicFrame>
        <p:nvGraphicFramePr>
          <p:cNvPr id="113" name="Google Shape;113;p7"/>
          <p:cNvGraphicFramePr/>
          <p:nvPr/>
        </p:nvGraphicFramePr>
        <p:xfrm>
          <a:off x="247650" y="0"/>
          <a:ext cx="3000000" cy="3000000"/>
        </p:xfrm>
        <a:graphic>
          <a:graphicData uri="http://schemas.openxmlformats.org/drawingml/2006/table">
            <a:tbl>
              <a:tblPr>
                <a:noFill/>
                <a:tableStyleId>{65DCFD79-D029-4AD5-B955-18FD359EED90}</a:tableStyleId>
              </a:tblPr>
              <a:tblGrid>
                <a:gridCol w="1710700"/>
                <a:gridCol w="1548775"/>
                <a:gridCol w="1017250"/>
                <a:gridCol w="2702725"/>
                <a:gridCol w="1574000"/>
              </a:tblGrid>
              <a:tr h="4592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Title</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Author</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Year</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Methodology</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Finding</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1432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Prediction of Diabetes using Classification Algorithms</a:t>
                      </a:r>
                      <a:endParaRPr sz="130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7620" lvl="0" marL="0" marR="501015" rtl="0" algn="l">
                        <a:lnSpc>
                          <a:spcPct val="100000"/>
                        </a:lnSpc>
                        <a:spcBef>
                          <a:spcPts val="0"/>
                        </a:spcBef>
                        <a:spcAft>
                          <a:spcPts val="0"/>
                        </a:spcAft>
                        <a:buClr>
                          <a:srgbClr val="000000"/>
                        </a:buClr>
                        <a:buSzPts val="1300"/>
                        <a:buFont typeface="Arial"/>
                        <a:buNone/>
                      </a:pPr>
                      <a:r>
                        <a:rPr lang="en" sz="1300" u="none" cap="none" strike="noStrike">
                          <a:solidFill>
                            <a:srgbClr val="1A1A1A"/>
                          </a:solidFill>
                        </a:rPr>
                        <a:t>Deepti Sisodia Dilip Singh Sisodia</a:t>
                      </a:r>
                      <a:endParaRPr sz="700" u="none" cap="none" strike="noStrike">
                        <a:solidFill>
                          <a:srgbClr val="1A1A1A"/>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202</a:t>
                      </a:r>
                      <a:r>
                        <a:rPr lang="en"/>
                        <a:t>1</a:t>
                      </a:r>
                      <a:endParaRPr sz="140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The study applies Decision Tree, SVM, and Naïve Bayes classifiers for diabetes prediction. Data preprocessing includes handling missing values and normalizing attributes. Performance is evaluated using accuracy, precision, recall, and F-measure, with Naïve Bayes achieving the highest accuracy of 76.30%.</a:t>
                      </a:r>
                      <a:endParaRPr sz="130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If hyperparameter techniques like bagging,boosting is used the model can achieve good accuracy </a:t>
                      </a:r>
                      <a:endParaRPr sz="1300" u="none" cap="none" strike="noStrike"/>
                    </a:p>
                  </a:txBody>
                  <a:tcPr marT="91425" marB="91425" marR="91425" marL="91425">
                    <a:lnT cap="flat" cmpd="sng" w="9525">
                      <a:solidFill>
                        <a:srgbClr val="9E9E9E"/>
                      </a:solidFill>
                      <a:prstDash val="solid"/>
                      <a:round/>
                      <a:headEnd len="sm" w="sm" type="none"/>
                      <a:tailEnd len="sm" w="sm" type="none"/>
                    </a:lnT>
                  </a:tcPr>
                </a:tc>
              </a:tr>
              <a:tr h="2238325">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Unveiling diabetes onset: Optimized XGBoost with optimization for enhanced prediction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rgbClr val="1A1A1A"/>
                          </a:solidFill>
                        </a:rPr>
                        <a:t>Mohammed Shahbaz Khan, Ashit Kumar Dutta</a:t>
                      </a:r>
                      <a:endParaRPr sz="1300" u="none" cap="none" strike="noStrike">
                        <a:solidFill>
                          <a:srgbClr val="1A1A1A"/>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2025</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The study employs an optimized XGBoost model with</a:t>
                      </a:r>
                      <a:r>
                        <a:rPr lang="en" sz="1300"/>
                        <a:t> </a:t>
                      </a:r>
                      <a:r>
                        <a:rPr lang="en" sz="1300" u="none" cap="none" strike="noStrike"/>
                        <a:t>hyperparameter tuning for diabetes prediction. Data preprocessing includes cleaning, scaling, and encoding. Performance is evaluated using accuracy, F1-score, </a:t>
                      </a:r>
                      <a:r>
                        <a:rPr lang="en" sz="1300"/>
                        <a:t>recall</a:t>
                      </a:r>
                      <a:r>
                        <a:rPr lang="en" sz="1300" u="none" cap="none" strike="noStrike"/>
                        <a:t>, and </a:t>
                      </a:r>
                      <a:r>
                        <a:rPr lang="en" sz="1300"/>
                        <a:t>precision</a:t>
                      </a:r>
                      <a:r>
                        <a:rPr lang="en" sz="1300" u="none" cap="none" strike="noStrike"/>
                        <a:t>, with  optimization improving model efficiency compared to </a:t>
                      </a:r>
                      <a:r>
                        <a:rPr lang="en" sz="1300"/>
                        <a:t>other models</a:t>
                      </a:r>
                      <a:r>
                        <a:rPr lang="en" sz="1300" u="none" cap="none" strike="noStrike"/>
                        <a: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The study used XGBoost with bayesian tuning to achieve good accuracy of 9</a:t>
                      </a:r>
                      <a:r>
                        <a:rPr lang="en" sz="1300"/>
                        <a:t>8</a:t>
                      </a:r>
                      <a:r>
                        <a:rPr lang="en" sz="1300" u="none" cap="none" strike="noStrike"/>
                        <a:t>%</a:t>
                      </a:r>
                      <a:endParaRPr sz="1300" u="none" cap="none" strike="noStrike"/>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graphicFrame>
        <p:nvGraphicFramePr>
          <p:cNvPr id="118" name="Google Shape;118;g34a3bd6cbfb_0_1"/>
          <p:cNvGraphicFramePr/>
          <p:nvPr/>
        </p:nvGraphicFramePr>
        <p:xfrm>
          <a:off x="295275" y="171475"/>
          <a:ext cx="3000000" cy="3000000"/>
        </p:xfrm>
        <a:graphic>
          <a:graphicData uri="http://schemas.openxmlformats.org/drawingml/2006/table">
            <a:tbl>
              <a:tblPr>
                <a:noFill/>
                <a:tableStyleId>{65DCFD79-D029-4AD5-B955-18FD359EED90}</a:tableStyleId>
              </a:tblPr>
              <a:tblGrid>
                <a:gridCol w="1710700"/>
                <a:gridCol w="1548775"/>
                <a:gridCol w="1017250"/>
                <a:gridCol w="2702725"/>
                <a:gridCol w="1574000"/>
              </a:tblGrid>
              <a:tr h="4592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Title</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Author</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Year</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Methodology</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Finding</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315075">
                <a:tc>
                  <a:txBody>
                    <a:bodyPr/>
                    <a:lstStyle/>
                    <a:p>
                      <a:pPr indent="0" lvl="0" marL="0" marR="0" rtl="0" algn="l">
                        <a:lnSpc>
                          <a:spcPct val="100000"/>
                        </a:lnSpc>
                        <a:spcBef>
                          <a:spcPts val="0"/>
                        </a:spcBef>
                        <a:spcAft>
                          <a:spcPts val="0"/>
                        </a:spcAft>
                        <a:buClr>
                          <a:srgbClr val="000000"/>
                        </a:buClr>
                        <a:buSzPts val="1300"/>
                        <a:buFont typeface="Arial"/>
                        <a:buNone/>
                      </a:pPr>
                      <a:r>
                        <a:rPr lang="en" sz="1300"/>
                        <a:t>Diabetes prediction using machine learning and explainable AI techniques</a:t>
                      </a:r>
                      <a:endParaRPr sz="130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7620" lvl="0" marL="0" marR="501015" rtl="0" algn="l">
                        <a:lnSpc>
                          <a:spcPct val="100000"/>
                        </a:lnSpc>
                        <a:spcBef>
                          <a:spcPts val="0"/>
                        </a:spcBef>
                        <a:spcAft>
                          <a:spcPts val="0"/>
                        </a:spcAft>
                        <a:buClr>
                          <a:srgbClr val="000000"/>
                        </a:buClr>
                        <a:buSzPts val="1300"/>
                        <a:buFont typeface="Arial"/>
                        <a:buNone/>
                      </a:pPr>
                      <a:r>
                        <a:rPr lang="en" sz="1300">
                          <a:solidFill>
                            <a:srgbClr val="1A1A1A"/>
                          </a:solidFill>
                        </a:rPr>
                        <a:t>I. Tasin, T. Ullah, N. Sanjida, and I. R. Khan</a:t>
                      </a:r>
                      <a:endParaRPr sz="700" u="none" cap="none" strike="noStrike">
                        <a:solidFill>
                          <a:srgbClr val="1A1A1A"/>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202</a:t>
                      </a:r>
                      <a:r>
                        <a:rPr lang="en"/>
                        <a:t>2</a:t>
                      </a:r>
                      <a:endParaRPr sz="140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a:t>Machine Learning models (e.g., Decision Trees, Random Forest) + Explainable AI (XAI) tools like SHAP</a:t>
                      </a:r>
                      <a:endParaRPr sz="130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a:t>Achieved high accuracy in prediction and enhanced model transparency through XAI methods</a:t>
                      </a:r>
                      <a:endParaRPr sz="1300" u="none" cap="none" strike="noStrike"/>
                    </a:p>
                  </a:txBody>
                  <a:tcPr marT="91425" marB="91425" marR="91425" marL="91425">
                    <a:lnT cap="flat" cmpd="sng" w="9525">
                      <a:solidFill>
                        <a:srgbClr val="9E9E9E"/>
                      </a:solidFill>
                      <a:prstDash val="solid"/>
                      <a:round/>
                      <a:headEnd len="sm" w="sm" type="none"/>
                      <a:tailEnd len="sm" w="sm" type="none"/>
                    </a:lnT>
                  </a:tcPr>
                </a:tc>
              </a:tr>
              <a:tr h="441625">
                <a:tc>
                  <a:txBody>
                    <a:bodyPr/>
                    <a:lstStyle/>
                    <a:p>
                      <a:pPr indent="0" lvl="0" marL="0" marR="0" rtl="0" algn="l">
                        <a:lnSpc>
                          <a:spcPct val="100000"/>
                        </a:lnSpc>
                        <a:spcBef>
                          <a:spcPts val="0"/>
                        </a:spcBef>
                        <a:spcAft>
                          <a:spcPts val="0"/>
                        </a:spcAft>
                        <a:buClr>
                          <a:srgbClr val="000000"/>
                        </a:buClr>
                        <a:buSzPts val="1300"/>
                        <a:buFont typeface="Arial"/>
                        <a:buNone/>
                      </a:pPr>
                      <a:r>
                        <a:rPr lang="en" sz="1300"/>
                        <a:t>Diabetes prediction using ensembling of different machine learning classifiers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a:solidFill>
                            <a:srgbClr val="1A1A1A"/>
                          </a:solidFill>
                        </a:rPr>
                        <a:t>K. Hasan, A. Alam, D. Das, E. Hossain, and M. Hasan</a:t>
                      </a:r>
                      <a:endParaRPr sz="1300" u="none" cap="none" strike="noStrike">
                        <a:solidFill>
                          <a:srgbClr val="1A1A1A"/>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202</a:t>
                      </a:r>
                      <a:r>
                        <a:rPr lang="en"/>
                        <a:t>0</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a:t>Ensemble Learning (e.g., Bagging, Boosting, Voting Classifier)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 </a:t>
                      </a:r>
                      <a:r>
                        <a:rPr lang="en" sz="1300"/>
                        <a:t>Ensemble models outperformed individual models in terms of accuracy, precision, and recall</a:t>
                      </a:r>
                      <a:endParaRPr sz="1300" u="none" cap="none" strike="noStrike"/>
                    </a:p>
                  </a:txBody>
                  <a:tcPr marT="91425" marB="91425" marR="91425" marL="91425"/>
                </a:tc>
              </a:tr>
            </a:tbl>
          </a:graphicData>
        </a:graphic>
      </p:graphicFrame>
      <p:graphicFrame>
        <p:nvGraphicFramePr>
          <p:cNvPr id="119" name="Google Shape;119;g34a3bd6cbfb_0_1"/>
          <p:cNvGraphicFramePr/>
          <p:nvPr/>
        </p:nvGraphicFramePr>
        <p:xfrm>
          <a:off x="295275" y="3770050"/>
          <a:ext cx="3000000" cy="3000000"/>
        </p:xfrm>
        <a:graphic>
          <a:graphicData uri="http://schemas.openxmlformats.org/drawingml/2006/table">
            <a:tbl>
              <a:tblPr>
                <a:noFill/>
                <a:tableStyleId>{65DCFD79-D029-4AD5-B955-18FD359EED90}</a:tableStyleId>
              </a:tblPr>
              <a:tblGrid>
                <a:gridCol w="1710700"/>
                <a:gridCol w="1548775"/>
                <a:gridCol w="1017250"/>
                <a:gridCol w="2702725"/>
                <a:gridCol w="1574000"/>
              </a:tblGrid>
              <a:tr h="1162100">
                <a:tc>
                  <a:txBody>
                    <a:bodyPr/>
                    <a:lstStyle/>
                    <a:p>
                      <a:pPr indent="0" lvl="0" marL="0" marR="0" rtl="0" algn="l">
                        <a:lnSpc>
                          <a:spcPct val="100000"/>
                        </a:lnSpc>
                        <a:spcBef>
                          <a:spcPts val="0"/>
                        </a:spcBef>
                        <a:spcAft>
                          <a:spcPts val="0"/>
                        </a:spcAft>
                        <a:buClr>
                          <a:srgbClr val="000000"/>
                        </a:buClr>
                        <a:buSzPts val="1300"/>
                        <a:buFont typeface="Arial"/>
                        <a:buNone/>
                      </a:pPr>
                      <a:r>
                        <a:rPr lang="en" sz="1300"/>
                        <a:t>Deep learning approach for diabetes prediction using PIMA Indian dataset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a:solidFill>
                            <a:srgbClr val="1A1A1A"/>
                          </a:solidFill>
                        </a:rPr>
                        <a:t>H. Naz and S. Ahuja</a:t>
                      </a:r>
                      <a:endParaRPr sz="1300" u="none" cap="none" strike="noStrike">
                        <a:solidFill>
                          <a:srgbClr val="1A1A1A"/>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202</a:t>
                      </a:r>
                      <a:r>
                        <a:rPr lang="en"/>
                        <a:t>0</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a:t>Deep Learning (ANN/MLP on PIMA Indian Dataset)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200"/>
                        <a:t>Achieved better prediction performance compared to traditional ML models using deep neural networks</a:t>
                      </a:r>
                      <a:endParaRPr sz="1200" u="none" cap="none" strike="noStrike"/>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8"/>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Research Gaps</a:t>
            </a:r>
            <a:endParaRPr/>
          </a:p>
        </p:txBody>
      </p:sp>
      <p:sp>
        <p:nvSpPr>
          <p:cNvPr id="125" name="Google Shape;125;p8"/>
          <p:cNvSpPr txBox="1"/>
          <p:nvPr/>
        </p:nvSpPr>
        <p:spPr>
          <a:xfrm>
            <a:off x="128550" y="1271950"/>
            <a:ext cx="8886900" cy="367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  </a:t>
            </a:r>
            <a:r>
              <a:rPr b="1" i="0" lang="en" sz="1400" u="none" cap="none" strike="noStrike">
                <a:solidFill>
                  <a:srgbClr val="000000"/>
                </a:solidFill>
                <a:latin typeface="Arial"/>
                <a:ea typeface="Arial"/>
                <a:cs typeface="Arial"/>
                <a:sym typeface="Arial"/>
              </a:rPr>
              <a:t>Lack of Feature Engineering</a:t>
            </a:r>
            <a:r>
              <a:rPr b="0" i="0" lang="en" sz="1400" u="none" cap="none" strike="noStrike">
                <a:solidFill>
                  <a:srgbClr val="000000"/>
                </a:solidFill>
                <a:latin typeface="Arial"/>
                <a:ea typeface="Arial"/>
                <a:cs typeface="Arial"/>
                <a:sym typeface="Arial"/>
              </a:rPr>
              <a:t> – Some studies do not explore sophisticated feature selection techniques, which could enhance model efficiency and interpretability.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  </a:t>
            </a:r>
            <a:r>
              <a:rPr b="1" i="0" lang="en" sz="1400" u="none" cap="none" strike="noStrike">
                <a:solidFill>
                  <a:srgbClr val="000000"/>
                </a:solidFill>
                <a:latin typeface="Arial"/>
                <a:ea typeface="Arial"/>
                <a:cs typeface="Arial"/>
                <a:sym typeface="Arial"/>
              </a:rPr>
              <a:t>Susceptibility to Overfitting</a:t>
            </a:r>
            <a:r>
              <a:rPr b="0" i="0" lang="en" sz="1400" u="none" cap="none" strike="noStrike">
                <a:solidFill>
                  <a:srgbClr val="000000"/>
                </a:solidFill>
                <a:latin typeface="Arial"/>
                <a:ea typeface="Arial"/>
                <a:cs typeface="Arial"/>
                <a:sym typeface="Arial"/>
              </a:rPr>
              <a:t> – Certain models, like Decision Trees, achieve high accuracy but overfit, reducing generalizability to new 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3]  </a:t>
            </a:r>
            <a:r>
              <a:rPr b="1" i="0" lang="en" sz="1400" u="none" cap="none" strike="noStrike">
                <a:solidFill>
                  <a:srgbClr val="000000"/>
                </a:solidFill>
                <a:latin typeface="Arial"/>
                <a:ea typeface="Arial"/>
                <a:cs typeface="Arial"/>
                <a:sym typeface="Arial"/>
              </a:rPr>
              <a:t>Limited Robustness to Imbalanced Datasets</a:t>
            </a:r>
            <a:r>
              <a:rPr b="0" i="0" lang="en" sz="1400" u="none" cap="none" strike="noStrike">
                <a:solidFill>
                  <a:srgbClr val="000000"/>
                </a:solidFill>
                <a:latin typeface="Arial"/>
                <a:ea typeface="Arial"/>
                <a:cs typeface="Arial"/>
                <a:sym typeface="Arial"/>
              </a:rPr>
              <a:t> – Most studies do not address class imbalance, which can lead to poor detection of minority-class cases.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4]  </a:t>
            </a:r>
            <a:r>
              <a:rPr b="1" i="0" lang="en" sz="1400" u="none" cap="none" strike="noStrike">
                <a:solidFill>
                  <a:srgbClr val="000000"/>
                </a:solidFill>
                <a:latin typeface="Arial"/>
                <a:ea typeface="Arial"/>
                <a:cs typeface="Arial"/>
                <a:sym typeface="Arial"/>
              </a:rPr>
              <a:t>Absence of Hyperparameter Tuning</a:t>
            </a:r>
            <a:r>
              <a:rPr b="0" i="0" lang="en" sz="1400" u="none" cap="none" strike="noStrike">
                <a:solidFill>
                  <a:srgbClr val="000000"/>
                </a:solidFill>
                <a:latin typeface="Arial"/>
                <a:ea typeface="Arial"/>
                <a:cs typeface="Arial"/>
                <a:sym typeface="Arial"/>
              </a:rPr>
              <a:t> – If some studies used hyperparameter tuning that it can give better model result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5]  </a:t>
            </a:r>
            <a:r>
              <a:rPr b="1" i="0" lang="en" sz="1400" u="none" cap="none" strike="noStrike">
                <a:solidFill>
                  <a:srgbClr val="000000"/>
                </a:solidFill>
                <a:latin typeface="Arial"/>
                <a:ea typeface="Arial"/>
                <a:cs typeface="Arial"/>
                <a:sym typeface="Arial"/>
              </a:rPr>
              <a:t>Poor Data-Preprocessing Techniques</a:t>
            </a:r>
            <a:r>
              <a:rPr b="0" i="0" lang="en" sz="1400" u="none" cap="none" strike="noStrike">
                <a:solidFill>
                  <a:srgbClr val="000000"/>
                </a:solidFill>
                <a:latin typeface="Arial"/>
                <a:ea typeface="Arial"/>
                <a:cs typeface="Arial"/>
                <a:sym typeface="Arial"/>
              </a:rPr>
              <a:t>– If better preprocessing techniques are used to clean dataset then we can remove outlier.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chemeClr val="dk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